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62" r:id="rId3"/>
    <p:sldId id="265" r:id="rId4"/>
    <p:sldId id="266" r:id="rId5"/>
    <p:sldId id="268" r:id="rId6"/>
    <p:sldId id="263" r:id="rId7"/>
    <p:sldId id="269" r:id="rId8"/>
    <p:sldId id="260" r:id="rId9"/>
    <p:sldId id="264" r:id="rId10"/>
    <p:sldId id="348" r:id="rId11"/>
    <p:sldId id="345" r:id="rId12"/>
    <p:sldId id="281" r:id="rId13"/>
    <p:sldId id="347" r:id="rId14"/>
    <p:sldId id="351" r:id="rId15"/>
    <p:sldId id="340" r:id="rId16"/>
    <p:sldId id="343" r:id="rId17"/>
    <p:sldId id="352" r:id="rId18"/>
    <p:sldId id="353" r:id="rId19"/>
    <p:sldId id="270" r:id="rId20"/>
    <p:sldId id="284" r:id="rId21"/>
    <p:sldId id="354" r:id="rId22"/>
    <p:sldId id="271" r:id="rId23"/>
    <p:sldId id="280" r:id="rId24"/>
    <p:sldId id="275" r:id="rId25"/>
    <p:sldId id="355" r:id="rId26"/>
    <p:sldId id="267" r:id="rId27"/>
    <p:sldId id="359" r:id="rId28"/>
    <p:sldId id="356" r:id="rId29"/>
    <p:sldId id="357" r:id="rId30"/>
    <p:sldId id="283" r:id="rId31"/>
    <p:sldId id="289" r:id="rId32"/>
    <p:sldId id="282" r:id="rId33"/>
    <p:sldId id="290" r:id="rId34"/>
    <p:sldId id="276" r:id="rId35"/>
    <p:sldId id="277" r:id="rId36"/>
    <p:sldId id="278" r:id="rId37"/>
    <p:sldId id="279" r:id="rId38"/>
    <p:sldId id="358" r:id="rId39"/>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motivations" id="{371E80A7-D120-604E-97C3-E92354736531}">
          <p14:sldIdLst>
            <p14:sldId id="257"/>
            <p14:sldId id="262"/>
            <p14:sldId id="265"/>
            <p14:sldId id="266"/>
            <p14:sldId id="268"/>
            <p14:sldId id="263"/>
            <p14:sldId id="269"/>
            <p14:sldId id="260"/>
            <p14:sldId id="264"/>
          </p14:sldIdLst>
        </p14:section>
        <p14:section name="Traditional XAI" id="{39A817F0-52BB-EC4A-AC0D-94D33B8278E3}">
          <p14:sldIdLst>
            <p14:sldId id="348"/>
            <p14:sldId id="345"/>
            <p14:sldId id="281"/>
            <p14:sldId id="347"/>
            <p14:sldId id="351"/>
            <p14:sldId id="340"/>
            <p14:sldId id="343"/>
            <p14:sldId id="352"/>
            <p14:sldId id="353"/>
          </p14:sldIdLst>
        </p14:section>
        <p14:section name="Post-hoc methods" id="{354D50AE-C90F-004F-A373-18CB82820732}">
          <p14:sldIdLst>
            <p14:sldId id="270"/>
            <p14:sldId id="284"/>
            <p14:sldId id="354"/>
            <p14:sldId id="271"/>
            <p14:sldId id="280"/>
            <p14:sldId id="275"/>
            <p14:sldId id="355"/>
            <p14:sldId id="267"/>
            <p14:sldId id="359"/>
            <p14:sldId id="356"/>
            <p14:sldId id="357"/>
            <p14:sldId id="283"/>
            <p14:sldId id="289"/>
            <p14:sldId id="282"/>
            <p14:sldId id="290"/>
          </p14:sldIdLst>
        </p14:section>
        <p14:section name="Evaluations" id="{DECA49AB-FFC4-D442-9445-E53F2BADBBE0}">
          <p14:sldIdLst>
            <p14:sldId id="276"/>
            <p14:sldId id="277"/>
            <p14:sldId id="278"/>
            <p14:sldId id="279"/>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32"/>
    <p:restoredTop sz="94723"/>
  </p:normalViewPr>
  <p:slideViewPr>
    <p:cSldViewPr snapToGrid="0">
      <p:cViewPr>
        <p:scale>
          <a:sx n="184" d="100"/>
          <a:sy n="184" d="100"/>
        </p:scale>
        <p:origin x="992"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80B2A-B0B7-5644-81D1-3815F8E49720}" type="datetimeFigureOut">
              <a:t>2025/12/24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43AC5-4D3F-684E-901E-48B1057C59E1}" type="slidenum">
              <a:t>‹#›</a:t>
            </a:fld>
            <a:endParaRPr lang="en-CN"/>
          </a:p>
        </p:txBody>
      </p:sp>
    </p:spTree>
    <p:extLst>
      <p:ext uri="{BB962C8B-B14F-4D97-AF65-F5344CB8AC3E}">
        <p14:creationId xmlns:p14="http://schemas.microsoft.com/office/powerpoint/2010/main" val="157124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0000"/>
                </a:solidFill>
                <a:effectLst/>
                <a:latin typeface="Monaco" pitchFamily="2" charset="77"/>
              </a:rPr>
              <a:t>\boldsymbol{\theta}^\top\mathbf{x}&gt;0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000000"/>
                </a:solidFill>
                <a:effectLst/>
                <a:latin typeface="Monaco" pitchFamily="2" charset="77"/>
              </a:rPr>
              <a:t>h_{</a:t>
            </a:r>
            <a:r>
              <a:rPr lang="en-US">
                <a:solidFill>
                  <a:srgbClr val="000000"/>
                </a:solidFill>
                <a:effectLst/>
                <a:latin typeface="Monaco" pitchFamily="2" charset="77"/>
              </a:rPr>
              <a:t>\boldsymbol{\theta}</a:t>
            </a:r>
            <a:r>
              <a:rPr lang="en-US" altLang="zh-CN">
                <a:solidFill>
                  <a:srgbClr val="000000"/>
                </a:solidFill>
                <a:effectLst/>
                <a:latin typeface="Monaco" pitchFamily="2" charset="77"/>
              </a:rPr>
              <a:t>}(</a:t>
            </a:r>
            <a:r>
              <a:rPr lang="en-US">
                <a:solidFill>
                  <a:srgbClr val="000000"/>
                </a:solidFill>
                <a:effectLst/>
                <a:latin typeface="Monaco" pitchFamily="2" charset="77"/>
              </a:rPr>
              <a:t>\mathbf{x}</a:t>
            </a:r>
            <a:r>
              <a:rPr lang="en-US" altLang="zh-CN">
                <a:solidFill>
                  <a:srgbClr val="000000"/>
                </a:solidFill>
                <a:effectLst/>
                <a:latin typeface="Monaco" pitchFamily="2" charset="77"/>
              </a:rPr>
              <a:t>)=</a:t>
            </a:r>
            <a:r>
              <a:rPr lang="en-US">
                <a:solidFill>
                  <a:srgbClr val="000000"/>
                </a:solidFill>
                <a:effectLst/>
                <a:latin typeface="Monaco" pitchFamily="2" charset="77"/>
              </a:rPr>
              <a:t>\boldsymbol{\theta}^\top\mathbf{x}</a:t>
            </a:r>
            <a:r>
              <a:rPr lang="en-US" altLang="zh-CN">
                <a:solidFill>
                  <a:srgbClr val="000000"/>
                </a:solidFill>
                <a:effectLst/>
                <a:latin typeface="Monaco" pitchFamily="2" charset="77"/>
              </a:rPr>
              <a:t>=\theta_0+\theta_1</a:t>
            </a:r>
            <a:r>
              <a:rPr lang="zh-CN" altLang="en-US">
                <a:solidFill>
                  <a:srgbClr val="000000"/>
                </a:solidFill>
                <a:effectLst/>
                <a:latin typeface="Monaco" pitchFamily="2" charset="77"/>
              </a:rPr>
              <a:t> </a:t>
            </a:r>
            <a:r>
              <a:rPr lang="en-US" altLang="zh-CN">
                <a:solidFill>
                  <a:srgbClr val="000000"/>
                </a:solidFill>
                <a:effectLst/>
                <a:latin typeface="Monaco" pitchFamily="2" charset="77"/>
              </a:rPr>
              <a:t>x_1+\dots+\theta_n</a:t>
            </a:r>
            <a:r>
              <a:rPr lang="zh-CN" altLang="en-US">
                <a:solidFill>
                  <a:srgbClr val="000000"/>
                </a:solidFill>
                <a:effectLst/>
                <a:latin typeface="Monaco" pitchFamily="2" charset="77"/>
              </a:rPr>
              <a:t> </a:t>
            </a:r>
            <a:r>
              <a:rPr lang="en-US" altLang="zh-CN">
                <a:solidFill>
                  <a:srgbClr val="000000"/>
                </a:solidFill>
                <a:effectLst/>
                <a:latin typeface="Monaco" pitchFamily="2" charset="77"/>
              </a:rPr>
              <a:t>x_n</a:t>
            </a:r>
            <a:endParaRPr lang="en-US">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000000"/>
              </a:solidFill>
              <a:effectLst/>
              <a:latin typeface="Monaco" pitchFamily="2" charset="77"/>
            </a:endParaRPr>
          </a:p>
          <a:p>
            <a:endParaRPr lang="en-CN"/>
          </a:p>
        </p:txBody>
      </p:sp>
      <p:sp>
        <p:nvSpPr>
          <p:cNvPr id="4" name="Slide Number Placeholder 3"/>
          <p:cNvSpPr>
            <a:spLocks noGrp="1"/>
          </p:cNvSpPr>
          <p:nvPr>
            <p:ph type="sldNum" sz="quarter" idx="5"/>
          </p:nvPr>
        </p:nvSpPr>
        <p:spPr/>
        <p:txBody>
          <a:bodyPr/>
          <a:lstStyle/>
          <a:p>
            <a:fld id="{E6044D17-29F9-2247-89CD-03C14DF415E5}" type="slidenum">
              <a:rPr lang="en-CN"/>
              <a:t>14</a:t>
            </a:fld>
            <a:endParaRPr lang="en-CN"/>
          </a:p>
        </p:txBody>
      </p:sp>
    </p:spTree>
    <p:extLst>
      <p:ext uri="{BB962C8B-B14F-4D97-AF65-F5344CB8AC3E}">
        <p14:creationId xmlns:p14="http://schemas.microsoft.com/office/powerpoint/2010/main" val="3229931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09EED7-83BC-EB47-B88C-1F85AEA1DD8F}" type="slidenum">
              <a:rPr lang="en-US"/>
              <a:t>37</a:t>
            </a:fld>
            <a:endParaRPr lang="en-US"/>
          </a:p>
        </p:txBody>
      </p:sp>
    </p:spTree>
    <p:extLst>
      <p:ext uri="{BB962C8B-B14F-4D97-AF65-F5344CB8AC3E}">
        <p14:creationId xmlns:p14="http://schemas.microsoft.com/office/powerpoint/2010/main" val="7448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044D17-29F9-2247-89CD-03C14DF415E5}" type="slidenum">
              <a:t>15</a:t>
            </a:fld>
            <a:endParaRPr lang="en-US"/>
          </a:p>
        </p:txBody>
      </p:sp>
    </p:spTree>
    <p:extLst>
      <p:ext uri="{BB962C8B-B14F-4D97-AF65-F5344CB8AC3E}">
        <p14:creationId xmlns:p14="http://schemas.microsoft.com/office/powerpoint/2010/main" val="271813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\boldsymbol{\theta}=[1,</a:t>
            </a:r>
            <a:r>
              <a:rPr lang="zh-CN" altLang="en-US"/>
              <a:t> </a:t>
            </a:r>
            <a:r>
              <a:rPr lang="en-US" altLang="zh-CN"/>
              <a:t>-1]</a:t>
            </a:r>
          </a:p>
        </p:txBody>
      </p:sp>
      <p:sp>
        <p:nvSpPr>
          <p:cNvPr id="4" name="Slide Number Placeholder 3"/>
          <p:cNvSpPr>
            <a:spLocks noGrp="1"/>
          </p:cNvSpPr>
          <p:nvPr>
            <p:ph type="sldNum" sz="quarter" idx="5"/>
          </p:nvPr>
        </p:nvSpPr>
        <p:spPr/>
        <p:txBody>
          <a:bodyPr/>
          <a:lstStyle/>
          <a:p>
            <a:fld id="{E6044D17-29F9-2247-89CD-03C14DF415E5}" type="slidenum">
              <a:t>16</a:t>
            </a:fld>
            <a:endParaRPr lang="en-US"/>
          </a:p>
        </p:txBody>
      </p:sp>
    </p:spTree>
    <p:extLst>
      <p:ext uri="{BB962C8B-B14F-4D97-AF65-F5344CB8AC3E}">
        <p14:creationId xmlns:p14="http://schemas.microsoft.com/office/powerpoint/2010/main" val="2459704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B6A5E-D350-AAA3-1FA4-13FE961EF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ECF8D-06A0-605B-3012-408E60A84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EB460-54C2-72B7-A2EF-73CC2A858C8E}"/>
              </a:ext>
            </a:extLst>
          </p:cNvPr>
          <p:cNvSpPr>
            <a:spLocks noGrp="1"/>
          </p:cNvSpPr>
          <p:nvPr>
            <p:ph type="body" idx="1"/>
          </p:nvPr>
        </p:nvSpPr>
        <p:spPr/>
        <p:txBody>
          <a:bodyPr/>
          <a:lstStyle/>
          <a:p>
            <a:endParaRPr lang="en-US" altLang="zh-CN"/>
          </a:p>
        </p:txBody>
      </p:sp>
      <p:sp>
        <p:nvSpPr>
          <p:cNvPr id="4" name="Slide Number Placeholder 3">
            <a:extLst>
              <a:ext uri="{FF2B5EF4-FFF2-40B4-BE49-F238E27FC236}">
                <a16:creationId xmlns:a16="http://schemas.microsoft.com/office/drawing/2014/main" id="{5514A79A-CC71-63D2-FBBC-AAA74172D7C1}"/>
              </a:ext>
            </a:extLst>
          </p:cNvPr>
          <p:cNvSpPr>
            <a:spLocks noGrp="1"/>
          </p:cNvSpPr>
          <p:nvPr>
            <p:ph type="sldNum" sz="quarter" idx="5"/>
          </p:nvPr>
        </p:nvSpPr>
        <p:spPr/>
        <p:txBody>
          <a:bodyPr/>
          <a:lstStyle/>
          <a:p>
            <a:fld id="{E6044D17-29F9-2247-89CD-03C14DF415E5}" type="slidenum">
              <a:t>18</a:t>
            </a:fld>
            <a:endParaRPr lang="en-US"/>
          </a:p>
        </p:txBody>
      </p:sp>
    </p:spTree>
    <p:extLst>
      <p:ext uri="{BB962C8B-B14F-4D97-AF65-F5344CB8AC3E}">
        <p14:creationId xmlns:p14="http://schemas.microsoft.com/office/powerpoint/2010/main" val="962540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0000"/>
                </a:solidFill>
                <a:effectLst/>
                <a:latin typeface="Monaco" pitchFamily="2" charset="77"/>
              </a:rPr>
              <a:t>f(\bx_{S})</a:t>
            </a:r>
          </a:p>
          <a:p>
            <a:endParaRPr lang="en-US"/>
          </a:p>
          <a:p>
            <a:r>
              <a:rPr lang="en-US"/>
              <a:t>\phi_A=\sum_{S\subset F\setminus \{A\}} \frac{|S|! (|F|-|S|-1)!}{|F|!}[f(\mathbf{x}_{S\cup \{A\}})-f(\mathbf{x}_{S})]</a:t>
            </a:r>
          </a:p>
          <a:p>
            <a:endParaRPr lang="en-US"/>
          </a:p>
          <a:p>
            <a:r>
              <a:rPr lang="en-US">
                <a:solidFill>
                  <a:srgbClr val="000000"/>
                </a:solidFill>
                <a:effectLst/>
                <a:latin typeface="Monaco" pitchFamily="2" charset="77"/>
              </a:rPr>
              <a:t>\phi_A=\frac{1}{n!}\sum_{\pi\in\Pi}[f(\mathbf{x}_{S_A(\pi)\cup\{A\}})-f (\mathbf{x}_{S_A(\pi)})]</a:t>
            </a:r>
          </a:p>
          <a:p>
            <a:endParaRPr lang="en-US"/>
          </a:p>
        </p:txBody>
      </p:sp>
      <p:sp>
        <p:nvSpPr>
          <p:cNvPr id="4" name="Slide Number Placeholder 3"/>
          <p:cNvSpPr>
            <a:spLocks noGrp="1"/>
          </p:cNvSpPr>
          <p:nvPr>
            <p:ph type="sldNum" sz="quarter" idx="5"/>
          </p:nvPr>
        </p:nvSpPr>
        <p:spPr/>
        <p:txBody>
          <a:bodyPr/>
          <a:lstStyle/>
          <a:p>
            <a:fld id="{1E09EED7-83BC-EB47-B88C-1F85AEA1DD8F}" type="slidenum">
              <a:t>26</a:t>
            </a:fld>
            <a:endParaRPr lang="en-US"/>
          </a:p>
        </p:txBody>
      </p:sp>
    </p:spTree>
    <p:extLst>
      <p:ext uri="{BB962C8B-B14F-4D97-AF65-F5344CB8AC3E}">
        <p14:creationId xmlns:p14="http://schemas.microsoft.com/office/powerpoint/2010/main" val="122842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402BA-7E4F-F1B1-FF39-E01699DB6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03C940-754B-8D69-1BFA-ED2C2C2ED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2BD57-1680-BB14-735A-BF81B83598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0000"/>
                </a:solidFill>
                <a:effectLst/>
                <a:latin typeface="Monaco" pitchFamily="2" charset="77"/>
              </a:rPr>
              <a:t>f(\bx_{S})</a:t>
            </a:r>
          </a:p>
          <a:p>
            <a:endParaRPr lang="en-US"/>
          </a:p>
          <a:p>
            <a:r>
              <a:rPr lang="en-US"/>
              <a:t>\phi_A=\sum_{S\subset F\setminus \{A\}} \frac{|S|! (|F|-|S|-1)!}{|F|!}[f(\mathbf{x}_{S\cup \{A\}})-f(\mathbf{x}_{S})]</a:t>
            </a:r>
          </a:p>
          <a:p>
            <a:endParaRPr lang="en-US"/>
          </a:p>
          <a:p>
            <a:r>
              <a:rPr lang="en-US">
                <a:solidFill>
                  <a:srgbClr val="000000"/>
                </a:solidFill>
                <a:effectLst/>
                <a:latin typeface="Monaco" pitchFamily="2" charset="77"/>
              </a:rPr>
              <a:t>\phi_A=\frac{1}{n!}\sum_{\pi\in\Pi}[f(\mathbf{x}_{S_A(\pi)\cup\{A\}})-f (\mathbf{x}_{S_A(\pi)})]</a:t>
            </a:r>
          </a:p>
          <a:p>
            <a:endParaRPr lang="en-US"/>
          </a:p>
        </p:txBody>
      </p:sp>
      <p:sp>
        <p:nvSpPr>
          <p:cNvPr id="4" name="Slide Number Placeholder 3">
            <a:extLst>
              <a:ext uri="{FF2B5EF4-FFF2-40B4-BE49-F238E27FC236}">
                <a16:creationId xmlns:a16="http://schemas.microsoft.com/office/drawing/2014/main" id="{6553E682-5CF8-216D-864B-7D2D9FC2A94C}"/>
              </a:ext>
            </a:extLst>
          </p:cNvPr>
          <p:cNvSpPr>
            <a:spLocks noGrp="1"/>
          </p:cNvSpPr>
          <p:nvPr>
            <p:ph type="sldNum" sz="quarter" idx="5"/>
          </p:nvPr>
        </p:nvSpPr>
        <p:spPr/>
        <p:txBody>
          <a:bodyPr/>
          <a:lstStyle/>
          <a:p>
            <a:fld id="{1E09EED7-83BC-EB47-B88C-1F85AEA1DD8F}" type="slidenum">
              <a:t>27</a:t>
            </a:fld>
            <a:endParaRPr lang="en-US"/>
          </a:p>
        </p:txBody>
      </p:sp>
    </p:spTree>
    <p:extLst>
      <p:ext uri="{BB962C8B-B14F-4D97-AF65-F5344CB8AC3E}">
        <p14:creationId xmlns:p14="http://schemas.microsoft.com/office/powerpoint/2010/main" val="2937875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\phi_</a:t>
            </a:r>
            <a:r>
              <a:rPr lang="en-US" altLang="zh-CN"/>
              <a:t>i</a:t>
            </a:r>
            <a:r>
              <a:rPr lang="en-US"/>
              <a:t>=</a:t>
            </a:r>
            <a:r>
              <a:rPr lang="en-US" altLang="zh-CN"/>
              <a:t>C</a:t>
            </a:r>
            <a:r>
              <a:rPr lang="en-US"/>
              <a:t>\sum_{S\subset D\setminus \{</a:t>
            </a:r>
            <a:r>
              <a:rPr lang="en-US" altLang="zh-CN"/>
              <a:t>\mathbf{x}^{(i)}</a:t>
            </a:r>
            <a:r>
              <a:rPr lang="en-US"/>
              <a:t>\}}</a:t>
            </a:r>
            <a:r>
              <a:rPr lang="zh-CN" altLang="en-US"/>
              <a:t> </a:t>
            </a:r>
            <a:r>
              <a:rPr lang="en-US"/>
              <a:t>[</a:t>
            </a:r>
            <a:r>
              <a:rPr lang="en-US" altLang="zh-CN"/>
              <a:t>V</a:t>
            </a:r>
            <a:r>
              <a:rPr lang="en-US"/>
              <a:t>(</a:t>
            </a:r>
            <a:r>
              <a:rPr lang="en-US" altLang="zh-CN"/>
              <a:t>S\cup</a:t>
            </a:r>
            <a:r>
              <a:rPr lang="zh-CN" altLang="en-US"/>
              <a:t> </a:t>
            </a:r>
            <a:r>
              <a:rPr lang="en-US"/>
              <a:t>\mathbf{x}</a:t>
            </a:r>
            <a:r>
              <a:rPr lang="en-US" altLang="zh-CN"/>
              <a:t>^{(i)}</a:t>
            </a:r>
            <a:r>
              <a:rPr lang="en-US"/>
              <a:t>)-V</a:t>
            </a:r>
            <a:r>
              <a:rPr lang="en-US" altLang="zh-CN"/>
              <a:t>(S)</a:t>
            </a:r>
            <a:r>
              <a:rPr lang="en-US"/>
              <a:t>]</a:t>
            </a:r>
          </a:p>
        </p:txBody>
      </p:sp>
      <p:sp>
        <p:nvSpPr>
          <p:cNvPr id="4" name="Slide Number Placeholder 3"/>
          <p:cNvSpPr>
            <a:spLocks noGrp="1"/>
          </p:cNvSpPr>
          <p:nvPr>
            <p:ph type="sldNum" sz="quarter" idx="5"/>
          </p:nvPr>
        </p:nvSpPr>
        <p:spPr/>
        <p:txBody>
          <a:bodyPr/>
          <a:lstStyle/>
          <a:p>
            <a:fld id="{1E09EED7-83BC-EB47-B88C-1F85AEA1DD8F}" type="slidenum">
              <a:rPr lang="en-CN"/>
              <a:t>28</a:t>
            </a:fld>
            <a:endParaRPr lang="en-CN"/>
          </a:p>
        </p:txBody>
      </p:sp>
    </p:spTree>
    <p:extLst>
      <p:ext uri="{BB962C8B-B14F-4D97-AF65-F5344CB8AC3E}">
        <p14:creationId xmlns:p14="http://schemas.microsoft.com/office/powerpoint/2010/main" val="3945338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|\hat{f}(x’)-y’|&gt;\epsilon</a:t>
            </a:r>
            <a:endParaRPr lang="en-CN"/>
          </a:p>
        </p:txBody>
      </p:sp>
      <p:sp>
        <p:nvSpPr>
          <p:cNvPr id="4" name="Slide Number Placeholder 3"/>
          <p:cNvSpPr>
            <a:spLocks noGrp="1"/>
          </p:cNvSpPr>
          <p:nvPr>
            <p:ph type="sldNum" sz="quarter" idx="5"/>
          </p:nvPr>
        </p:nvSpPr>
        <p:spPr/>
        <p:txBody>
          <a:bodyPr/>
          <a:lstStyle/>
          <a:p>
            <a:fld id="{1E09EED7-83BC-EB47-B88C-1F85AEA1DD8F}" type="slidenum">
              <a:rPr lang="en-CN"/>
              <a:t>32</a:t>
            </a:fld>
            <a:endParaRPr lang="en-CN"/>
          </a:p>
        </p:txBody>
      </p:sp>
    </p:spTree>
    <p:extLst>
      <p:ext uri="{BB962C8B-B14F-4D97-AF65-F5344CB8AC3E}">
        <p14:creationId xmlns:p14="http://schemas.microsoft.com/office/powerpoint/2010/main" val="3030347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09EED7-83BC-EB47-B88C-1F85AEA1DD8F}" type="slidenum">
              <a:rPr lang="en-US"/>
              <a:t>36</a:t>
            </a:fld>
            <a:endParaRPr lang="en-US"/>
          </a:p>
        </p:txBody>
      </p:sp>
    </p:spTree>
    <p:extLst>
      <p:ext uri="{BB962C8B-B14F-4D97-AF65-F5344CB8AC3E}">
        <p14:creationId xmlns:p14="http://schemas.microsoft.com/office/powerpoint/2010/main" val="999607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9EFB-2ACD-902C-08C9-36B512AB1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0146A784-9438-DC35-7A83-18940CB321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57A3C867-6CAA-29C2-72AC-D113AFFC75E8}"/>
              </a:ext>
            </a:extLst>
          </p:cNvPr>
          <p:cNvSpPr>
            <a:spLocks noGrp="1"/>
          </p:cNvSpPr>
          <p:nvPr>
            <p:ph type="dt" sz="half" idx="10"/>
          </p:nvPr>
        </p:nvSpPr>
        <p:spPr/>
        <p:txBody>
          <a:bodyPr/>
          <a:lstStyle/>
          <a:p>
            <a:fld id="{E1283069-5C31-4241-8143-8AFAB13DC7A3}" type="datetimeFigureOut">
              <a:t>2025/12/24</a:t>
            </a:fld>
            <a:endParaRPr lang="en-CN"/>
          </a:p>
        </p:txBody>
      </p:sp>
      <p:sp>
        <p:nvSpPr>
          <p:cNvPr id="5" name="Footer Placeholder 4">
            <a:extLst>
              <a:ext uri="{FF2B5EF4-FFF2-40B4-BE49-F238E27FC236}">
                <a16:creationId xmlns:a16="http://schemas.microsoft.com/office/drawing/2014/main" id="{77B05F11-13E5-F11D-EB1F-36ADD9C6EE6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44F45E3-A717-C593-9034-40B490452F44}"/>
              </a:ext>
            </a:extLst>
          </p:cNvPr>
          <p:cNvSpPr>
            <a:spLocks noGrp="1"/>
          </p:cNvSpPr>
          <p:nvPr>
            <p:ph type="sldNum" sz="quarter" idx="12"/>
          </p:nvPr>
        </p:nvSpPr>
        <p:spPr/>
        <p:txBody>
          <a:bodyPr/>
          <a:lstStyle/>
          <a:p>
            <a:fld id="{0F8BC1D4-2CA9-3046-A61D-62D91161D4E6}" type="slidenum">
              <a:t>‹#›</a:t>
            </a:fld>
            <a:endParaRPr lang="en-CN"/>
          </a:p>
        </p:txBody>
      </p:sp>
    </p:spTree>
    <p:extLst>
      <p:ext uri="{BB962C8B-B14F-4D97-AF65-F5344CB8AC3E}">
        <p14:creationId xmlns:p14="http://schemas.microsoft.com/office/powerpoint/2010/main" val="2485047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993D-CF50-977F-206B-146111489145}"/>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699DFF31-07DC-BD03-1FA6-A928BCA25A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A3D3B20F-87AF-89C6-65A9-10688070D0F2}"/>
              </a:ext>
            </a:extLst>
          </p:cNvPr>
          <p:cNvSpPr>
            <a:spLocks noGrp="1"/>
          </p:cNvSpPr>
          <p:nvPr>
            <p:ph type="dt" sz="half" idx="10"/>
          </p:nvPr>
        </p:nvSpPr>
        <p:spPr/>
        <p:txBody>
          <a:bodyPr/>
          <a:lstStyle/>
          <a:p>
            <a:fld id="{E1283069-5C31-4241-8143-8AFAB13DC7A3}" type="datetimeFigureOut">
              <a:t>2025/12/24</a:t>
            </a:fld>
            <a:endParaRPr lang="en-CN"/>
          </a:p>
        </p:txBody>
      </p:sp>
      <p:sp>
        <p:nvSpPr>
          <p:cNvPr id="5" name="Footer Placeholder 4">
            <a:extLst>
              <a:ext uri="{FF2B5EF4-FFF2-40B4-BE49-F238E27FC236}">
                <a16:creationId xmlns:a16="http://schemas.microsoft.com/office/drawing/2014/main" id="{6C926423-FCE9-AFC0-BC5E-22B420FF7CC9}"/>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F2C8485-069E-5809-F57C-89FDF20AFBA9}"/>
              </a:ext>
            </a:extLst>
          </p:cNvPr>
          <p:cNvSpPr>
            <a:spLocks noGrp="1"/>
          </p:cNvSpPr>
          <p:nvPr>
            <p:ph type="sldNum" sz="quarter" idx="12"/>
          </p:nvPr>
        </p:nvSpPr>
        <p:spPr/>
        <p:txBody>
          <a:bodyPr/>
          <a:lstStyle/>
          <a:p>
            <a:fld id="{0F8BC1D4-2CA9-3046-A61D-62D91161D4E6}" type="slidenum">
              <a:t>‹#›</a:t>
            </a:fld>
            <a:endParaRPr lang="en-CN"/>
          </a:p>
        </p:txBody>
      </p:sp>
    </p:spTree>
    <p:extLst>
      <p:ext uri="{BB962C8B-B14F-4D97-AF65-F5344CB8AC3E}">
        <p14:creationId xmlns:p14="http://schemas.microsoft.com/office/powerpoint/2010/main" val="96851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78C4CD-6EC1-841F-45E3-12E88BA3FE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357ED0B3-84F7-EF24-2980-894C71B95D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DA30560-FAB8-CDBD-8F46-AB23CDF815B0}"/>
              </a:ext>
            </a:extLst>
          </p:cNvPr>
          <p:cNvSpPr>
            <a:spLocks noGrp="1"/>
          </p:cNvSpPr>
          <p:nvPr>
            <p:ph type="dt" sz="half" idx="10"/>
          </p:nvPr>
        </p:nvSpPr>
        <p:spPr/>
        <p:txBody>
          <a:bodyPr/>
          <a:lstStyle/>
          <a:p>
            <a:fld id="{E1283069-5C31-4241-8143-8AFAB13DC7A3}" type="datetimeFigureOut">
              <a:t>2025/12/24</a:t>
            </a:fld>
            <a:endParaRPr lang="en-CN"/>
          </a:p>
        </p:txBody>
      </p:sp>
      <p:sp>
        <p:nvSpPr>
          <p:cNvPr id="5" name="Footer Placeholder 4">
            <a:extLst>
              <a:ext uri="{FF2B5EF4-FFF2-40B4-BE49-F238E27FC236}">
                <a16:creationId xmlns:a16="http://schemas.microsoft.com/office/drawing/2014/main" id="{180C6F1B-FE86-0629-1636-26C20279477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38E3A89-9615-9E45-7442-DA521EC852E2}"/>
              </a:ext>
            </a:extLst>
          </p:cNvPr>
          <p:cNvSpPr>
            <a:spLocks noGrp="1"/>
          </p:cNvSpPr>
          <p:nvPr>
            <p:ph type="sldNum" sz="quarter" idx="12"/>
          </p:nvPr>
        </p:nvSpPr>
        <p:spPr/>
        <p:txBody>
          <a:bodyPr/>
          <a:lstStyle/>
          <a:p>
            <a:fld id="{0F8BC1D4-2CA9-3046-A61D-62D91161D4E6}" type="slidenum">
              <a:t>‹#›</a:t>
            </a:fld>
            <a:endParaRPr lang="en-CN"/>
          </a:p>
        </p:txBody>
      </p:sp>
    </p:spTree>
    <p:extLst>
      <p:ext uri="{BB962C8B-B14F-4D97-AF65-F5344CB8AC3E}">
        <p14:creationId xmlns:p14="http://schemas.microsoft.com/office/powerpoint/2010/main" val="213321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4547-7E75-306C-BBCC-B47DB4071E9A}"/>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90D12D4E-16B5-7E73-58AD-6CC35FDEEF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E0BBD4B-6C93-A7C7-D12A-C8563E8E4652}"/>
              </a:ext>
            </a:extLst>
          </p:cNvPr>
          <p:cNvSpPr>
            <a:spLocks noGrp="1"/>
          </p:cNvSpPr>
          <p:nvPr>
            <p:ph type="dt" sz="half" idx="10"/>
          </p:nvPr>
        </p:nvSpPr>
        <p:spPr/>
        <p:txBody>
          <a:bodyPr/>
          <a:lstStyle/>
          <a:p>
            <a:fld id="{E1283069-5C31-4241-8143-8AFAB13DC7A3}" type="datetimeFigureOut">
              <a:t>2025/12/24</a:t>
            </a:fld>
            <a:endParaRPr lang="en-CN"/>
          </a:p>
        </p:txBody>
      </p:sp>
      <p:sp>
        <p:nvSpPr>
          <p:cNvPr id="5" name="Footer Placeholder 4">
            <a:extLst>
              <a:ext uri="{FF2B5EF4-FFF2-40B4-BE49-F238E27FC236}">
                <a16:creationId xmlns:a16="http://schemas.microsoft.com/office/drawing/2014/main" id="{0EC45496-E81F-E064-BBC2-364642A66C6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DA565B9-BC88-C148-CD3E-44798D2FF2BD}"/>
              </a:ext>
            </a:extLst>
          </p:cNvPr>
          <p:cNvSpPr>
            <a:spLocks noGrp="1"/>
          </p:cNvSpPr>
          <p:nvPr>
            <p:ph type="sldNum" sz="quarter" idx="12"/>
          </p:nvPr>
        </p:nvSpPr>
        <p:spPr/>
        <p:txBody>
          <a:bodyPr/>
          <a:lstStyle/>
          <a:p>
            <a:fld id="{0F8BC1D4-2CA9-3046-A61D-62D91161D4E6}" type="slidenum">
              <a:t>‹#›</a:t>
            </a:fld>
            <a:endParaRPr lang="en-CN"/>
          </a:p>
        </p:txBody>
      </p:sp>
    </p:spTree>
    <p:extLst>
      <p:ext uri="{BB962C8B-B14F-4D97-AF65-F5344CB8AC3E}">
        <p14:creationId xmlns:p14="http://schemas.microsoft.com/office/powerpoint/2010/main" val="3469798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C219-524A-EA91-9B01-E05C8F0E57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610E8388-9691-D31D-D091-1A74E7C8FF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E03519-37F4-1958-78F5-DC643732186C}"/>
              </a:ext>
            </a:extLst>
          </p:cNvPr>
          <p:cNvSpPr>
            <a:spLocks noGrp="1"/>
          </p:cNvSpPr>
          <p:nvPr>
            <p:ph type="dt" sz="half" idx="10"/>
          </p:nvPr>
        </p:nvSpPr>
        <p:spPr/>
        <p:txBody>
          <a:bodyPr/>
          <a:lstStyle/>
          <a:p>
            <a:fld id="{E1283069-5C31-4241-8143-8AFAB13DC7A3}" type="datetimeFigureOut">
              <a:t>2025/12/24</a:t>
            </a:fld>
            <a:endParaRPr lang="en-CN"/>
          </a:p>
        </p:txBody>
      </p:sp>
      <p:sp>
        <p:nvSpPr>
          <p:cNvPr id="5" name="Footer Placeholder 4">
            <a:extLst>
              <a:ext uri="{FF2B5EF4-FFF2-40B4-BE49-F238E27FC236}">
                <a16:creationId xmlns:a16="http://schemas.microsoft.com/office/drawing/2014/main" id="{731C21F3-D635-090A-3972-F6FBCDCB652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A5EADAE-1C6C-1E3E-954C-511858332384}"/>
              </a:ext>
            </a:extLst>
          </p:cNvPr>
          <p:cNvSpPr>
            <a:spLocks noGrp="1"/>
          </p:cNvSpPr>
          <p:nvPr>
            <p:ph type="sldNum" sz="quarter" idx="12"/>
          </p:nvPr>
        </p:nvSpPr>
        <p:spPr/>
        <p:txBody>
          <a:bodyPr/>
          <a:lstStyle/>
          <a:p>
            <a:fld id="{0F8BC1D4-2CA9-3046-A61D-62D91161D4E6}" type="slidenum">
              <a:t>‹#›</a:t>
            </a:fld>
            <a:endParaRPr lang="en-CN"/>
          </a:p>
        </p:txBody>
      </p:sp>
    </p:spTree>
    <p:extLst>
      <p:ext uri="{BB962C8B-B14F-4D97-AF65-F5344CB8AC3E}">
        <p14:creationId xmlns:p14="http://schemas.microsoft.com/office/powerpoint/2010/main" val="2503780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35A5-4E66-3D39-80EE-98FF84C05C39}"/>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9B3674FB-114B-3722-69D5-F9887B22E0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C480B5F0-BA14-695B-2EF3-76BDE8D42E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EF367635-E0CE-B48B-0818-40DC0F17AEAA}"/>
              </a:ext>
            </a:extLst>
          </p:cNvPr>
          <p:cNvSpPr>
            <a:spLocks noGrp="1"/>
          </p:cNvSpPr>
          <p:nvPr>
            <p:ph type="dt" sz="half" idx="10"/>
          </p:nvPr>
        </p:nvSpPr>
        <p:spPr/>
        <p:txBody>
          <a:bodyPr/>
          <a:lstStyle/>
          <a:p>
            <a:fld id="{E1283069-5C31-4241-8143-8AFAB13DC7A3}" type="datetimeFigureOut">
              <a:t>2025/12/24</a:t>
            </a:fld>
            <a:endParaRPr lang="en-CN"/>
          </a:p>
        </p:txBody>
      </p:sp>
      <p:sp>
        <p:nvSpPr>
          <p:cNvPr id="6" name="Footer Placeholder 5">
            <a:extLst>
              <a:ext uri="{FF2B5EF4-FFF2-40B4-BE49-F238E27FC236}">
                <a16:creationId xmlns:a16="http://schemas.microsoft.com/office/drawing/2014/main" id="{A1AFEE91-C72D-EFEC-B1D5-AE88A9447CB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73C6951-E4F0-6FF9-AC75-D0E58B0384E7}"/>
              </a:ext>
            </a:extLst>
          </p:cNvPr>
          <p:cNvSpPr>
            <a:spLocks noGrp="1"/>
          </p:cNvSpPr>
          <p:nvPr>
            <p:ph type="sldNum" sz="quarter" idx="12"/>
          </p:nvPr>
        </p:nvSpPr>
        <p:spPr/>
        <p:txBody>
          <a:bodyPr/>
          <a:lstStyle/>
          <a:p>
            <a:fld id="{0F8BC1D4-2CA9-3046-A61D-62D91161D4E6}" type="slidenum">
              <a:t>‹#›</a:t>
            </a:fld>
            <a:endParaRPr lang="en-CN"/>
          </a:p>
        </p:txBody>
      </p:sp>
    </p:spTree>
    <p:extLst>
      <p:ext uri="{BB962C8B-B14F-4D97-AF65-F5344CB8AC3E}">
        <p14:creationId xmlns:p14="http://schemas.microsoft.com/office/powerpoint/2010/main" val="1608754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152B8-5B57-23A8-44AB-7ED02F567BD8}"/>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13C4DC1F-1CF2-447F-5E68-E34C9776D5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021232-F9C5-EF6A-4322-26F80B8256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576F2993-EA5C-E317-E8A9-B12068A8A5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397A96-C413-09F5-C92A-927DB0C95D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D0B49DD2-1095-473D-9C54-15E9B2B88E02}"/>
              </a:ext>
            </a:extLst>
          </p:cNvPr>
          <p:cNvSpPr>
            <a:spLocks noGrp="1"/>
          </p:cNvSpPr>
          <p:nvPr>
            <p:ph type="dt" sz="half" idx="10"/>
          </p:nvPr>
        </p:nvSpPr>
        <p:spPr/>
        <p:txBody>
          <a:bodyPr/>
          <a:lstStyle/>
          <a:p>
            <a:fld id="{E1283069-5C31-4241-8143-8AFAB13DC7A3}" type="datetimeFigureOut">
              <a:t>2025/12/24</a:t>
            </a:fld>
            <a:endParaRPr lang="en-CN"/>
          </a:p>
        </p:txBody>
      </p:sp>
      <p:sp>
        <p:nvSpPr>
          <p:cNvPr id="8" name="Footer Placeholder 7">
            <a:extLst>
              <a:ext uri="{FF2B5EF4-FFF2-40B4-BE49-F238E27FC236}">
                <a16:creationId xmlns:a16="http://schemas.microsoft.com/office/drawing/2014/main" id="{7AA399D6-D273-8D3B-301A-54B44AA10501}"/>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6F56ADD7-EA37-B5D0-94EF-CFD776AFEB5B}"/>
              </a:ext>
            </a:extLst>
          </p:cNvPr>
          <p:cNvSpPr>
            <a:spLocks noGrp="1"/>
          </p:cNvSpPr>
          <p:nvPr>
            <p:ph type="sldNum" sz="quarter" idx="12"/>
          </p:nvPr>
        </p:nvSpPr>
        <p:spPr/>
        <p:txBody>
          <a:bodyPr/>
          <a:lstStyle/>
          <a:p>
            <a:fld id="{0F8BC1D4-2CA9-3046-A61D-62D91161D4E6}" type="slidenum">
              <a:t>‹#›</a:t>
            </a:fld>
            <a:endParaRPr lang="en-CN"/>
          </a:p>
        </p:txBody>
      </p:sp>
    </p:spTree>
    <p:extLst>
      <p:ext uri="{BB962C8B-B14F-4D97-AF65-F5344CB8AC3E}">
        <p14:creationId xmlns:p14="http://schemas.microsoft.com/office/powerpoint/2010/main" val="421943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9E35-86BC-5B0F-83FD-7286B5BDC240}"/>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468F9351-2E34-7A1C-B747-BF18EC867D56}"/>
              </a:ext>
            </a:extLst>
          </p:cNvPr>
          <p:cNvSpPr>
            <a:spLocks noGrp="1"/>
          </p:cNvSpPr>
          <p:nvPr>
            <p:ph type="dt" sz="half" idx="10"/>
          </p:nvPr>
        </p:nvSpPr>
        <p:spPr/>
        <p:txBody>
          <a:bodyPr/>
          <a:lstStyle/>
          <a:p>
            <a:fld id="{E1283069-5C31-4241-8143-8AFAB13DC7A3}" type="datetimeFigureOut">
              <a:t>2025/12/24</a:t>
            </a:fld>
            <a:endParaRPr lang="en-CN"/>
          </a:p>
        </p:txBody>
      </p:sp>
      <p:sp>
        <p:nvSpPr>
          <p:cNvPr id="4" name="Footer Placeholder 3">
            <a:extLst>
              <a:ext uri="{FF2B5EF4-FFF2-40B4-BE49-F238E27FC236}">
                <a16:creationId xmlns:a16="http://schemas.microsoft.com/office/drawing/2014/main" id="{EB8A5DBC-9E35-3A66-CF39-0E17FE93B222}"/>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33258478-B8D1-55F2-B768-96006E6FB407}"/>
              </a:ext>
            </a:extLst>
          </p:cNvPr>
          <p:cNvSpPr>
            <a:spLocks noGrp="1"/>
          </p:cNvSpPr>
          <p:nvPr>
            <p:ph type="sldNum" sz="quarter" idx="12"/>
          </p:nvPr>
        </p:nvSpPr>
        <p:spPr/>
        <p:txBody>
          <a:bodyPr/>
          <a:lstStyle/>
          <a:p>
            <a:fld id="{0F8BC1D4-2CA9-3046-A61D-62D91161D4E6}" type="slidenum">
              <a:t>‹#›</a:t>
            </a:fld>
            <a:endParaRPr lang="en-CN"/>
          </a:p>
        </p:txBody>
      </p:sp>
    </p:spTree>
    <p:extLst>
      <p:ext uri="{BB962C8B-B14F-4D97-AF65-F5344CB8AC3E}">
        <p14:creationId xmlns:p14="http://schemas.microsoft.com/office/powerpoint/2010/main" val="509360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DD56A-8824-5D71-33D3-5A7FDA54BE7A}"/>
              </a:ext>
            </a:extLst>
          </p:cNvPr>
          <p:cNvSpPr>
            <a:spLocks noGrp="1"/>
          </p:cNvSpPr>
          <p:nvPr>
            <p:ph type="dt" sz="half" idx="10"/>
          </p:nvPr>
        </p:nvSpPr>
        <p:spPr/>
        <p:txBody>
          <a:bodyPr/>
          <a:lstStyle/>
          <a:p>
            <a:fld id="{E1283069-5C31-4241-8143-8AFAB13DC7A3}" type="datetimeFigureOut">
              <a:t>2025/12/24</a:t>
            </a:fld>
            <a:endParaRPr lang="en-CN"/>
          </a:p>
        </p:txBody>
      </p:sp>
      <p:sp>
        <p:nvSpPr>
          <p:cNvPr id="3" name="Footer Placeholder 2">
            <a:extLst>
              <a:ext uri="{FF2B5EF4-FFF2-40B4-BE49-F238E27FC236}">
                <a16:creationId xmlns:a16="http://schemas.microsoft.com/office/drawing/2014/main" id="{00DB4F04-2321-B51A-A33C-A5A24ABECB26}"/>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092158E6-B076-68F7-BD7F-DE644D1A4BDF}"/>
              </a:ext>
            </a:extLst>
          </p:cNvPr>
          <p:cNvSpPr>
            <a:spLocks noGrp="1"/>
          </p:cNvSpPr>
          <p:nvPr>
            <p:ph type="sldNum" sz="quarter" idx="12"/>
          </p:nvPr>
        </p:nvSpPr>
        <p:spPr/>
        <p:txBody>
          <a:bodyPr/>
          <a:lstStyle/>
          <a:p>
            <a:fld id="{0F8BC1D4-2CA9-3046-A61D-62D91161D4E6}" type="slidenum">
              <a:t>‹#›</a:t>
            </a:fld>
            <a:endParaRPr lang="en-CN"/>
          </a:p>
        </p:txBody>
      </p:sp>
    </p:spTree>
    <p:extLst>
      <p:ext uri="{BB962C8B-B14F-4D97-AF65-F5344CB8AC3E}">
        <p14:creationId xmlns:p14="http://schemas.microsoft.com/office/powerpoint/2010/main" val="2384063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6905-72E9-4F74-DB6A-2C27C811EA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B694E378-A796-4814-1ABF-5FA361443A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AC582C49-5E2A-563D-CA65-8EF67DB87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551C56-4F42-40CF-7471-BEEFAFFD453C}"/>
              </a:ext>
            </a:extLst>
          </p:cNvPr>
          <p:cNvSpPr>
            <a:spLocks noGrp="1"/>
          </p:cNvSpPr>
          <p:nvPr>
            <p:ph type="dt" sz="half" idx="10"/>
          </p:nvPr>
        </p:nvSpPr>
        <p:spPr/>
        <p:txBody>
          <a:bodyPr/>
          <a:lstStyle/>
          <a:p>
            <a:fld id="{E1283069-5C31-4241-8143-8AFAB13DC7A3}" type="datetimeFigureOut">
              <a:t>2025/12/24</a:t>
            </a:fld>
            <a:endParaRPr lang="en-CN"/>
          </a:p>
        </p:txBody>
      </p:sp>
      <p:sp>
        <p:nvSpPr>
          <p:cNvPr id="6" name="Footer Placeholder 5">
            <a:extLst>
              <a:ext uri="{FF2B5EF4-FFF2-40B4-BE49-F238E27FC236}">
                <a16:creationId xmlns:a16="http://schemas.microsoft.com/office/drawing/2014/main" id="{07D49DA1-1A94-01C7-2F19-482A355B0223}"/>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5DBAE6D5-3723-C7DA-9EE5-E9075D5044EB}"/>
              </a:ext>
            </a:extLst>
          </p:cNvPr>
          <p:cNvSpPr>
            <a:spLocks noGrp="1"/>
          </p:cNvSpPr>
          <p:nvPr>
            <p:ph type="sldNum" sz="quarter" idx="12"/>
          </p:nvPr>
        </p:nvSpPr>
        <p:spPr/>
        <p:txBody>
          <a:bodyPr/>
          <a:lstStyle/>
          <a:p>
            <a:fld id="{0F8BC1D4-2CA9-3046-A61D-62D91161D4E6}" type="slidenum">
              <a:t>‹#›</a:t>
            </a:fld>
            <a:endParaRPr lang="en-CN"/>
          </a:p>
        </p:txBody>
      </p:sp>
    </p:spTree>
    <p:extLst>
      <p:ext uri="{BB962C8B-B14F-4D97-AF65-F5344CB8AC3E}">
        <p14:creationId xmlns:p14="http://schemas.microsoft.com/office/powerpoint/2010/main" val="4146105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2D35-D89C-59AF-5EFD-410D713C20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91EDCE83-E5DD-1FF4-4982-76128F35E7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76A28E93-10CB-FC83-2053-A80029900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7732E-4FEC-9026-8227-9B19E849F70D}"/>
              </a:ext>
            </a:extLst>
          </p:cNvPr>
          <p:cNvSpPr>
            <a:spLocks noGrp="1"/>
          </p:cNvSpPr>
          <p:nvPr>
            <p:ph type="dt" sz="half" idx="10"/>
          </p:nvPr>
        </p:nvSpPr>
        <p:spPr/>
        <p:txBody>
          <a:bodyPr/>
          <a:lstStyle/>
          <a:p>
            <a:fld id="{E1283069-5C31-4241-8143-8AFAB13DC7A3}" type="datetimeFigureOut">
              <a:t>2025/12/24</a:t>
            </a:fld>
            <a:endParaRPr lang="en-CN"/>
          </a:p>
        </p:txBody>
      </p:sp>
      <p:sp>
        <p:nvSpPr>
          <p:cNvPr id="6" name="Footer Placeholder 5">
            <a:extLst>
              <a:ext uri="{FF2B5EF4-FFF2-40B4-BE49-F238E27FC236}">
                <a16:creationId xmlns:a16="http://schemas.microsoft.com/office/drawing/2014/main" id="{108D7097-5BB1-D093-E78A-BC65D9D265F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71BEAA6-455F-F83A-124A-58B5FD130A25}"/>
              </a:ext>
            </a:extLst>
          </p:cNvPr>
          <p:cNvSpPr>
            <a:spLocks noGrp="1"/>
          </p:cNvSpPr>
          <p:nvPr>
            <p:ph type="sldNum" sz="quarter" idx="12"/>
          </p:nvPr>
        </p:nvSpPr>
        <p:spPr/>
        <p:txBody>
          <a:bodyPr/>
          <a:lstStyle/>
          <a:p>
            <a:fld id="{0F8BC1D4-2CA9-3046-A61D-62D91161D4E6}" type="slidenum">
              <a:t>‹#›</a:t>
            </a:fld>
            <a:endParaRPr lang="en-CN"/>
          </a:p>
        </p:txBody>
      </p:sp>
    </p:spTree>
    <p:extLst>
      <p:ext uri="{BB962C8B-B14F-4D97-AF65-F5344CB8AC3E}">
        <p14:creationId xmlns:p14="http://schemas.microsoft.com/office/powerpoint/2010/main" val="442034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F6734-75D3-C607-26CC-1DB003856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63981772-29EE-D426-6590-BA76CC1B8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E7C072A-0174-19B5-0C49-DABA7EEE1B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283069-5C31-4241-8143-8AFAB13DC7A3}" type="datetimeFigureOut">
              <a:t>2025/12/24</a:t>
            </a:fld>
            <a:endParaRPr lang="en-CN"/>
          </a:p>
        </p:txBody>
      </p:sp>
      <p:sp>
        <p:nvSpPr>
          <p:cNvPr id="5" name="Footer Placeholder 4">
            <a:extLst>
              <a:ext uri="{FF2B5EF4-FFF2-40B4-BE49-F238E27FC236}">
                <a16:creationId xmlns:a16="http://schemas.microsoft.com/office/drawing/2014/main" id="{5CAA32AE-1A42-5C0D-CC6F-90B83539F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N"/>
          </a:p>
        </p:txBody>
      </p:sp>
      <p:sp>
        <p:nvSpPr>
          <p:cNvPr id="6" name="Slide Number Placeholder 5">
            <a:extLst>
              <a:ext uri="{FF2B5EF4-FFF2-40B4-BE49-F238E27FC236}">
                <a16:creationId xmlns:a16="http://schemas.microsoft.com/office/drawing/2014/main" id="{F24B5FA1-F576-DFA4-CB49-F109F2C314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8BC1D4-2CA9-3046-A61D-62D91161D4E6}" type="slidenum">
              <a:t>‹#›</a:t>
            </a:fld>
            <a:endParaRPr lang="en-CN"/>
          </a:p>
        </p:txBody>
      </p:sp>
    </p:spTree>
    <p:extLst>
      <p:ext uri="{BB962C8B-B14F-4D97-AF65-F5344CB8AC3E}">
        <p14:creationId xmlns:p14="http://schemas.microsoft.com/office/powerpoint/2010/main" val="289264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370.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0.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0.png"/></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3C59-E31E-6334-3ED4-258821A0045C}"/>
              </a:ext>
            </a:extLst>
          </p:cNvPr>
          <p:cNvSpPr>
            <a:spLocks noGrp="1"/>
          </p:cNvSpPr>
          <p:nvPr>
            <p:ph type="ctrTitle"/>
          </p:nvPr>
        </p:nvSpPr>
        <p:spPr/>
        <p:txBody>
          <a:bodyPr>
            <a:normAutofit fontScale="90000"/>
          </a:bodyPr>
          <a:lstStyle/>
          <a:p>
            <a:r>
              <a:rPr lang="en-US"/>
              <a:t>AIAA 5047</a:t>
            </a:r>
            <a:br>
              <a:rPr lang="en-US"/>
            </a:br>
            <a:r>
              <a:rPr lang="en-US"/>
              <a:t>Responsible AI</a:t>
            </a:r>
            <a:br>
              <a:rPr lang="en-US"/>
            </a:br>
            <a:r>
              <a:rPr lang="en-US"/>
              <a:t>202</a:t>
            </a:r>
            <a:r>
              <a:rPr lang="en-US" altLang="zh-CN"/>
              <a:t>5</a:t>
            </a:r>
            <a:r>
              <a:rPr lang="en-US"/>
              <a:t> Fall</a:t>
            </a:r>
          </a:p>
        </p:txBody>
      </p:sp>
      <p:sp>
        <p:nvSpPr>
          <p:cNvPr id="3" name="Subtitle 2">
            <a:extLst>
              <a:ext uri="{FF2B5EF4-FFF2-40B4-BE49-F238E27FC236}">
                <a16:creationId xmlns:a16="http://schemas.microsoft.com/office/drawing/2014/main" id="{873193AC-018D-2C48-F6E1-3FE7D9E81A90}"/>
              </a:ext>
            </a:extLst>
          </p:cNvPr>
          <p:cNvSpPr>
            <a:spLocks noGrp="1"/>
          </p:cNvSpPr>
          <p:nvPr>
            <p:ph type="subTitle" idx="1"/>
          </p:nvPr>
        </p:nvSpPr>
        <p:spPr/>
        <p:txBody>
          <a:bodyPr>
            <a:normAutofit/>
          </a:bodyPr>
          <a:lstStyle/>
          <a:p>
            <a:r>
              <a:rPr lang="en-US" sz="3600"/>
              <a:t>Sihong Xie, AI Thrust, Information Hub</a:t>
            </a:r>
          </a:p>
          <a:p>
            <a:r>
              <a:rPr lang="en-US" sz="3200" i="1">
                <a:solidFill>
                  <a:srgbClr val="AC8E68"/>
                </a:solidFill>
              </a:rPr>
              <a:t>Lecture </a:t>
            </a:r>
            <a:r>
              <a:rPr lang="en-US" altLang="zh-CN" sz="3200" i="1">
                <a:solidFill>
                  <a:srgbClr val="AC8E68"/>
                </a:solidFill>
              </a:rPr>
              <a:t>3</a:t>
            </a:r>
            <a:endParaRPr lang="en-US" sz="3200" i="1">
              <a:solidFill>
                <a:srgbClr val="AC8E68"/>
              </a:solidFill>
            </a:endParaRPr>
          </a:p>
          <a:p>
            <a:r>
              <a:rPr lang="en-US" altLang="zh-CN">
                <a:solidFill>
                  <a:schemeClr val="bg1">
                    <a:lumMod val="50000"/>
                  </a:schemeClr>
                </a:solidFill>
              </a:rPr>
              <a:t>W2</a:t>
            </a:r>
            <a:r>
              <a:rPr lang="zh-CN" altLang="en-US">
                <a:solidFill>
                  <a:schemeClr val="bg1">
                    <a:lumMod val="50000"/>
                  </a:schemeClr>
                </a:solidFill>
              </a:rPr>
              <a:t> </a:t>
            </a:r>
            <a:r>
              <a:rPr lang="en-US" altLang="zh-CN">
                <a:solidFill>
                  <a:schemeClr val="bg1">
                    <a:lumMod val="50000"/>
                  </a:schemeClr>
                </a:solidFill>
              </a:rPr>
              <a:t>201,</a:t>
            </a:r>
            <a:r>
              <a:rPr lang="zh-CN" altLang="en-US">
                <a:solidFill>
                  <a:schemeClr val="bg1">
                    <a:lumMod val="50000"/>
                  </a:schemeClr>
                </a:solidFill>
              </a:rPr>
              <a:t> </a:t>
            </a:r>
            <a:r>
              <a:rPr lang="en-US" altLang="zh-CN">
                <a:solidFill>
                  <a:schemeClr val="bg1">
                    <a:lumMod val="50000"/>
                  </a:schemeClr>
                </a:solidFill>
              </a:rPr>
              <a:t>9-11:50</a:t>
            </a:r>
            <a:r>
              <a:rPr lang="zh-CN" altLang="en-US">
                <a:solidFill>
                  <a:schemeClr val="bg1">
                    <a:lumMod val="50000"/>
                  </a:schemeClr>
                </a:solidFill>
              </a:rPr>
              <a:t> </a:t>
            </a:r>
            <a:r>
              <a:rPr lang="en-US" altLang="zh-CN">
                <a:solidFill>
                  <a:schemeClr val="bg1">
                    <a:lumMod val="50000"/>
                  </a:schemeClr>
                </a:solidFill>
              </a:rPr>
              <a:t>AM</a:t>
            </a:r>
            <a:r>
              <a:rPr lang="zh-CN" altLang="en-US">
                <a:solidFill>
                  <a:schemeClr val="bg1">
                    <a:lumMod val="50000"/>
                  </a:schemeClr>
                </a:solidFill>
              </a:rPr>
              <a:t> </a:t>
            </a:r>
            <a:r>
              <a:rPr lang="en-US" altLang="zh-CN">
                <a:solidFill>
                  <a:schemeClr val="bg1">
                    <a:lumMod val="50000"/>
                  </a:schemeClr>
                </a:solidFill>
              </a:rPr>
              <a:t>F</a:t>
            </a:r>
            <a:endParaRPr lang="en-US">
              <a:solidFill>
                <a:schemeClr val="bg1">
                  <a:lumMod val="50000"/>
                </a:schemeClr>
              </a:solidFill>
            </a:endParaRPr>
          </a:p>
        </p:txBody>
      </p:sp>
    </p:spTree>
    <p:extLst>
      <p:ext uri="{BB962C8B-B14F-4D97-AF65-F5344CB8AC3E}">
        <p14:creationId xmlns:p14="http://schemas.microsoft.com/office/powerpoint/2010/main" val="410053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80157D59-3B45-1934-1601-4E7201128DDB}"/>
              </a:ext>
            </a:extLst>
          </p:cNvPr>
          <p:cNvGraphicFramePr>
            <a:graphicFrameLocks noGrp="1"/>
          </p:cNvGraphicFramePr>
          <p:nvPr>
            <p:extLst>
              <p:ext uri="{D42A27DB-BD31-4B8C-83A1-F6EECF244321}">
                <p14:modId xmlns:p14="http://schemas.microsoft.com/office/powerpoint/2010/main" val="270364181"/>
              </p:ext>
            </p:extLst>
          </p:nvPr>
        </p:nvGraphicFramePr>
        <p:xfrm>
          <a:off x="1049284" y="3221299"/>
          <a:ext cx="6495627" cy="3479800"/>
        </p:xfrm>
        <a:graphic>
          <a:graphicData uri="http://schemas.openxmlformats.org/drawingml/2006/table">
            <a:tbl>
              <a:tblPr firstRow="1" bandRow="1">
                <a:tableStyleId>{5C22544A-7EE6-4342-B048-85BDC9FD1C3A}</a:tableStyleId>
              </a:tblPr>
              <a:tblGrid>
                <a:gridCol w="1181298">
                  <a:extLst>
                    <a:ext uri="{9D8B030D-6E8A-4147-A177-3AD203B41FA5}">
                      <a16:colId xmlns:a16="http://schemas.microsoft.com/office/drawing/2014/main" val="4090596520"/>
                    </a:ext>
                  </a:extLst>
                </a:gridCol>
                <a:gridCol w="2480922">
                  <a:extLst>
                    <a:ext uri="{9D8B030D-6E8A-4147-A177-3AD203B41FA5}">
                      <a16:colId xmlns:a16="http://schemas.microsoft.com/office/drawing/2014/main" val="3484716180"/>
                    </a:ext>
                  </a:extLst>
                </a:gridCol>
                <a:gridCol w="2833407">
                  <a:extLst>
                    <a:ext uri="{9D8B030D-6E8A-4147-A177-3AD203B41FA5}">
                      <a16:colId xmlns:a16="http://schemas.microsoft.com/office/drawing/2014/main" val="1598844510"/>
                    </a:ext>
                  </a:extLst>
                </a:gridCol>
              </a:tblGrid>
              <a:tr h="370840">
                <a:tc>
                  <a:txBody>
                    <a:bodyPr/>
                    <a:lstStyle/>
                    <a:p>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Global</a:t>
                      </a:r>
                    </a:p>
                  </a:txBody>
                  <a:tcPr/>
                </a:tc>
                <a:tc>
                  <a:txBody>
                    <a:bodyPr/>
                    <a:lstStyle/>
                    <a:p>
                      <a:r>
                        <a:rPr lang="en-US">
                          <a:latin typeface="Arial" panose="020B0604020202020204" pitchFamily="34" charset="0"/>
                          <a:cs typeface="Arial" panose="020B0604020202020204" pitchFamily="34" charset="0"/>
                        </a:rPr>
                        <a:t>Local</a:t>
                      </a:r>
                    </a:p>
                  </a:txBody>
                  <a:tcPr/>
                </a:tc>
                <a:extLst>
                  <a:ext uri="{0D108BD9-81ED-4DB2-BD59-A6C34878D82A}">
                    <a16:rowId xmlns:a16="http://schemas.microsoft.com/office/drawing/2014/main" val="1045243659"/>
                  </a:ext>
                </a:extLst>
              </a:tr>
              <a:tr h="370840">
                <a:tc>
                  <a:txBody>
                    <a:bodyPr/>
                    <a:lstStyle/>
                    <a:p>
                      <a:r>
                        <a:rPr lang="en-US" b="1">
                          <a:latin typeface="Arial" panose="020B0604020202020204" pitchFamily="34" charset="0"/>
                          <a:cs typeface="Arial" panose="020B0604020202020204" pitchFamily="34" charset="0"/>
                        </a:rPr>
                        <a:t>Intrinsic</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Arial" panose="020B0604020202020204" pitchFamily="34" charset="0"/>
                          <a:cs typeface="Arial" panose="020B0604020202020204" pitchFamily="34" charset="0"/>
                        </a:rPr>
                        <a:t>Linear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AD8D68"/>
                          </a:solidFill>
                          <a:latin typeface="Arial" panose="020B0604020202020204" pitchFamily="34" charset="0"/>
                          <a:cs typeface="Arial" panose="020B0604020202020204" pitchFamily="34" charset="0"/>
                        </a:rPr>
                        <a:t>sparsity,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AD8D68"/>
                          </a:solidFill>
                          <a:latin typeface="Arial" panose="020B0604020202020204" pitchFamily="34" charset="0"/>
                          <a:cs typeface="Arial" panose="020B0604020202020204" pitchFamily="34" charset="0"/>
                        </a:rPr>
                        <a:t>explanation-constrained,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AD8D68"/>
                          </a:solidFill>
                          <a:latin typeface="Arial" panose="020B0604020202020204" pitchFamily="34" charset="0"/>
                          <a:cs typeface="Arial" panose="020B0604020202020204" pitchFamily="34" charset="0"/>
                        </a:rPr>
                        <a:t>capsule networks</a:t>
                      </a:r>
                    </a:p>
                  </a:txBody>
                  <a:tcPr/>
                </a:tc>
                <a:tc>
                  <a:txBody>
                    <a:bodyPr/>
                    <a:lstStyle/>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Linear models</a:t>
                      </a:r>
                    </a:p>
                    <a:p>
                      <a:pPr marL="285750" indent="-285750">
                        <a:buFont typeface="Arial" panose="020B0604020202020204" pitchFamily="34" charset="0"/>
                        <a:buChar char="•"/>
                      </a:pPr>
                      <a:r>
                        <a:rPr lang="en-US" sz="1600" kern="1200">
                          <a:solidFill>
                            <a:srgbClr val="AD8D68"/>
                          </a:solidFill>
                          <a:latin typeface="Arial" panose="020B0604020202020204" pitchFamily="34" charset="0"/>
                          <a:ea typeface="+mn-ea"/>
                          <a:cs typeface="Arial" panose="020B0604020202020204" pitchFamily="34" charset="0"/>
                        </a:rPr>
                        <a:t>attention machenism</a:t>
                      </a:r>
                    </a:p>
                  </a:txBody>
                  <a:tcPr/>
                </a:tc>
                <a:extLst>
                  <a:ext uri="{0D108BD9-81ED-4DB2-BD59-A6C34878D82A}">
                    <a16:rowId xmlns:a16="http://schemas.microsoft.com/office/drawing/2014/main" val="3491305920"/>
                  </a:ext>
                </a:extLst>
              </a:tr>
              <a:tr h="370840">
                <a:tc>
                  <a:txBody>
                    <a:bodyPr/>
                    <a:lstStyle/>
                    <a:p>
                      <a:r>
                        <a:rPr lang="en-US" b="1">
                          <a:latin typeface="Arial" panose="020B0604020202020204" pitchFamily="34" charset="0"/>
                          <a:cs typeface="Arial" panose="020B0604020202020204" pitchFamily="34" charset="0"/>
                        </a:rPr>
                        <a:t>Post-hoc</a:t>
                      </a:r>
                    </a:p>
                  </a:txBody>
                  <a:tcPr/>
                </a:tc>
                <a:tc>
                  <a:txBody>
                    <a:bodyPr/>
                    <a:lstStyle/>
                    <a:p>
                      <a:pPr marL="285750" indent="-28575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rPr>
                        <a:t>LIME</a:t>
                      </a:r>
                      <a:endParaRPr lang="en-US"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Data Shapley</a:t>
                      </a:r>
                    </a:p>
                    <a:p>
                      <a:pPr marL="285750" indent="-285750">
                        <a:buFont typeface="Arial" panose="020B0604020202020204" pitchFamily="34" charset="0"/>
                        <a:buChar char="•"/>
                      </a:pPr>
                      <a:r>
                        <a:rPr lang="en-US" sz="1600" kern="1200">
                          <a:solidFill>
                            <a:srgbClr val="AD8D68"/>
                          </a:solidFill>
                          <a:latin typeface="Arial" panose="020B0604020202020204" pitchFamily="34" charset="0"/>
                          <a:ea typeface="+mn-ea"/>
                          <a:cs typeface="Arial" panose="020B0604020202020204" pitchFamily="34" charset="0"/>
                        </a:rPr>
                        <a:t>tree-based (coverage),</a:t>
                      </a:r>
                    </a:p>
                    <a:p>
                      <a:pPr marL="285750" indent="-285750">
                        <a:buFont typeface="Arial" panose="020B0604020202020204" pitchFamily="34" charset="0"/>
                        <a:buChar char="•"/>
                      </a:pPr>
                      <a:r>
                        <a:rPr lang="en-US" sz="1600" kern="1200">
                          <a:solidFill>
                            <a:srgbClr val="AD8D68"/>
                          </a:solidFill>
                          <a:latin typeface="Arial" panose="020B0604020202020204" pitchFamily="34" charset="0"/>
                          <a:ea typeface="+mn-ea"/>
                          <a:cs typeface="Arial" panose="020B0604020202020204" pitchFamily="34" charset="0"/>
                        </a:rPr>
                        <a:t>CNN/RNN (activation maximization)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tx1"/>
                          </a:solidFill>
                          <a:latin typeface="Arial" panose="020B0604020202020204" pitchFamily="34" charset="0"/>
                          <a:cs typeface="Arial" panose="020B0604020202020204" pitchFamily="34" charset="0"/>
                        </a:rPr>
                        <a:t>LIME</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Shapley values (perturbation, counterfactual, contrastive)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rgbClr val="AD8D68"/>
                          </a:solidFill>
                          <a:latin typeface="Arial" panose="020B0604020202020204" pitchFamily="34" charset="0"/>
                          <a:ea typeface="+mn-ea"/>
                          <a:cs typeface="Arial" panose="020B0604020202020204" pitchFamily="34" charset="0"/>
                        </a:rPr>
                        <a:t>Influence scores</a:t>
                      </a:r>
                    </a:p>
                    <a:p>
                      <a:pPr marL="285750" indent="-285750">
                        <a:buFont typeface="Arial" panose="020B0604020202020204" pitchFamily="34" charset="0"/>
                        <a:buChar char="•"/>
                      </a:pPr>
                      <a:r>
                        <a:rPr lang="en-US" sz="1600" kern="1200" dirty="0">
                          <a:solidFill>
                            <a:srgbClr val="AD8D68"/>
                          </a:solidFill>
                          <a:latin typeface="Arial" panose="020B0604020202020204" pitchFamily="34" charset="0"/>
                          <a:ea typeface="+mn-ea"/>
                          <a:cs typeface="Arial" panose="020B0604020202020204" pitchFamily="34" charset="0"/>
                        </a:rPr>
                        <a:t>Gradient</a:t>
                      </a:r>
                    </a:p>
                  </a:txBody>
                  <a:tcPr/>
                </a:tc>
                <a:extLst>
                  <a:ext uri="{0D108BD9-81ED-4DB2-BD59-A6C34878D82A}">
                    <a16:rowId xmlns:a16="http://schemas.microsoft.com/office/drawing/2014/main" val="2969773406"/>
                  </a:ext>
                </a:extLst>
              </a:tr>
            </a:tbl>
          </a:graphicData>
        </a:graphic>
      </p:graphicFrame>
      <p:sp>
        <p:nvSpPr>
          <p:cNvPr id="7" name="TextBox 6">
            <a:extLst>
              <a:ext uri="{FF2B5EF4-FFF2-40B4-BE49-F238E27FC236}">
                <a16:creationId xmlns:a16="http://schemas.microsoft.com/office/drawing/2014/main" id="{53F788B1-74ED-00EA-CEFF-E05CAF8A2AC8}"/>
              </a:ext>
            </a:extLst>
          </p:cNvPr>
          <p:cNvSpPr txBox="1"/>
          <p:nvPr/>
        </p:nvSpPr>
        <p:spPr>
          <a:xfrm>
            <a:off x="1478774" y="2794349"/>
            <a:ext cx="6401791" cy="369332"/>
          </a:xfrm>
          <a:prstGeom prst="rect">
            <a:avLst/>
          </a:prstGeom>
          <a:noFill/>
        </p:spPr>
        <p:txBody>
          <a:bodyPr wrap="square" rtlCol="0">
            <a:spAutoFit/>
          </a:bodyPr>
          <a:lstStyle/>
          <a:p>
            <a:r>
              <a:rPr lang="en-US" dirty="0">
                <a:solidFill>
                  <a:schemeClr val="accent1">
                    <a:lumMod val="60000"/>
                    <a:lumOff val="40000"/>
                  </a:schemeClr>
                </a:solidFill>
                <a:latin typeface="Arial" panose="020B0604020202020204" pitchFamily="34" charset="0"/>
                <a:cs typeface="Arial" panose="020B0604020202020204" pitchFamily="34" charset="0"/>
              </a:rPr>
              <a:t>Is an explanation about the model or a prediction?</a:t>
            </a:r>
          </a:p>
        </p:txBody>
      </p:sp>
      <p:sp>
        <p:nvSpPr>
          <p:cNvPr id="8" name="TextBox 7">
            <a:extLst>
              <a:ext uri="{FF2B5EF4-FFF2-40B4-BE49-F238E27FC236}">
                <a16:creationId xmlns:a16="http://schemas.microsoft.com/office/drawing/2014/main" id="{CE894044-F77C-A5BF-0E52-647CAF8C15F9}"/>
              </a:ext>
            </a:extLst>
          </p:cNvPr>
          <p:cNvSpPr txBox="1"/>
          <p:nvPr/>
        </p:nvSpPr>
        <p:spPr>
          <a:xfrm rot="16200000">
            <a:off x="-495904" y="4638033"/>
            <a:ext cx="1980029" cy="646331"/>
          </a:xfrm>
          <a:prstGeom prst="rect">
            <a:avLst/>
          </a:prstGeom>
          <a:noFill/>
        </p:spPr>
        <p:txBody>
          <a:bodyPr wrap="none" rtlCol="0">
            <a:spAutoFit/>
          </a:bodyPr>
          <a:lstStyle/>
          <a:p>
            <a:r>
              <a:rPr lang="en-US">
                <a:solidFill>
                  <a:schemeClr val="accent2">
                    <a:lumMod val="60000"/>
                    <a:lumOff val="40000"/>
                  </a:schemeClr>
                </a:solidFill>
                <a:latin typeface="Arial" panose="020B0604020202020204" pitchFamily="34" charset="0"/>
                <a:cs typeface="Arial" panose="020B0604020202020204" pitchFamily="34" charset="0"/>
              </a:rPr>
              <a:t>Is the model itself</a:t>
            </a:r>
          </a:p>
          <a:p>
            <a:r>
              <a:rPr lang="en-US">
                <a:solidFill>
                  <a:schemeClr val="accent2">
                    <a:lumMod val="60000"/>
                    <a:lumOff val="40000"/>
                  </a:schemeClr>
                </a:solidFill>
                <a:latin typeface="Arial" panose="020B0604020202020204" pitchFamily="34" charset="0"/>
                <a:cs typeface="Arial" panose="020B0604020202020204" pitchFamily="34" charset="0"/>
              </a:rPr>
              <a:t>interpretable?</a:t>
            </a:r>
          </a:p>
        </p:txBody>
      </p:sp>
      <p:pic>
        <p:nvPicPr>
          <p:cNvPr id="9218" name="Picture 2" descr="Trade-off between achievable accuracy and interpretability of ML and DL...  | Download Scientific Diagram">
            <a:extLst>
              <a:ext uri="{FF2B5EF4-FFF2-40B4-BE49-F238E27FC236}">
                <a16:creationId xmlns:a16="http://schemas.microsoft.com/office/drawing/2014/main" id="{DF1FD083-6EEC-EBD9-5715-A3D14EE11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500" y="3206071"/>
            <a:ext cx="4469500" cy="29156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A1C932-00BC-D8D7-3E7D-1333048AF201}"/>
              </a:ext>
            </a:extLst>
          </p:cNvPr>
          <p:cNvSpPr txBox="1"/>
          <p:nvPr/>
        </p:nvSpPr>
        <p:spPr>
          <a:xfrm>
            <a:off x="8298861" y="1871019"/>
            <a:ext cx="3316777" cy="1107996"/>
          </a:xfrm>
          <a:prstGeom prst="rect">
            <a:avLst/>
          </a:prstGeom>
          <a:noFill/>
        </p:spPr>
        <p:txBody>
          <a:bodyPr wrap="square" rtlCol="0">
            <a:spAutoFit/>
          </a:bodyPr>
          <a:lstStyle/>
          <a:p>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trade-off</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between</a:t>
            </a:r>
            <a:b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b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accuracy</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explainability</a:t>
            </a:r>
            <a:endParaRPr lang="en-US" sz="2200" b="1" dirty="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1" name="TextBox 10">
            <a:extLst>
              <a:ext uri="{FF2B5EF4-FFF2-40B4-BE49-F238E27FC236}">
                <a16:creationId xmlns:a16="http://schemas.microsoft.com/office/drawing/2014/main" id="{E19FCC90-6E2F-DB2B-89DC-10D74DAE6068}"/>
              </a:ext>
            </a:extLst>
          </p:cNvPr>
          <p:cNvSpPr txBox="1"/>
          <p:nvPr/>
        </p:nvSpPr>
        <p:spPr>
          <a:xfrm>
            <a:off x="494110" y="1210640"/>
            <a:ext cx="7552610" cy="1541319"/>
          </a:xfrm>
          <a:prstGeom prst="rect">
            <a:avLst/>
          </a:prstGeom>
          <a:noFill/>
        </p:spPr>
        <p:txBody>
          <a:bodyPr wrap="square">
            <a:spAutoFit/>
          </a:body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This</a:t>
            </a:r>
            <a:r>
              <a:rPr kumimoji="0" lang="zh-CN" altLang="en-US"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taxonomy</a:t>
            </a:r>
            <a:r>
              <a:rPr kumimoji="0" lang="zh-CN" altLang="en-US"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was</a:t>
            </a:r>
            <a:r>
              <a:rPr kumimoji="0" lang="zh-CN" altLang="en-US"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lang="en-US" altLang="zh-CN" sz="2200" dirty="0">
                <a:solidFill>
                  <a:prstClr val="black"/>
                </a:solidFill>
                <a:latin typeface="Microsoft YaHei UI" panose="020B0503020204020204" pitchFamily="34" charset="-122"/>
                <a:ea typeface="Microsoft YaHei UI" panose="020B0503020204020204" pitchFamily="34" charset="-122"/>
              </a:rPr>
              <a:t>first</a:t>
            </a:r>
            <a:r>
              <a:rPr lang="zh-CN" altLang="en-US" sz="2200" dirty="0">
                <a:solidFill>
                  <a:prstClr val="black"/>
                </a:solidFill>
                <a:latin typeface="Microsoft YaHei UI" panose="020B0503020204020204" pitchFamily="34" charset="-122"/>
                <a:ea typeface="Microsoft YaHei UI" panose="020B0503020204020204" pitchFamily="34" charset="-122"/>
              </a:rPr>
              <a:t> </a:t>
            </a:r>
            <a:r>
              <a:rPr lang="en-US" altLang="zh-CN" sz="2200" dirty="0">
                <a:solidFill>
                  <a:prstClr val="black"/>
                </a:solidFill>
                <a:latin typeface="Microsoft YaHei UI" panose="020B0503020204020204" pitchFamily="34" charset="-122"/>
                <a:ea typeface="Microsoft YaHei UI" panose="020B0503020204020204" pitchFamily="34" charset="-122"/>
              </a:rPr>
              <a:t>surveyed</a:t>
            </a:r>
            <a:r>
              <a:rPr lang="zh-CN" altLang="en-US" sz="2200" dirty="0">
                <a:solidFill>
                  <a:prstClr val="black"/>
                </a:solidFill>
                <a:latin typeface="Microsoft YaHei UI" panose="020B0503020204020204" pitchFamily="34" charset="-122"/>
                <a:ea typeface="Microsoft YaHei UI" panose="020B0503020204020204" pitchFamily="34" charset="-122"/>
              </a:rPr>
              <a:t> </a:t>
            </a:r>
            <a:r>
              <a:rPr lang="en-US" altLang="zh-CN" sz="2200" dirty="0">
                <a:solidFill>
                  <a:prstClr val="black"/>
                </a:solidFill>
                <a:latin typeface="Microsoft YaHei UI" panose="020B0503020204020204" pitchFamily="34" charset="-122"/>
                <a:ea typeface="Microsoft YaHei UI" panose="020B0503020204020204" pitchFamily="34" charset="-122"/>
              </a:rPr>
              <a:t>in</a:t>
            </a:r>
            <a:r>
              <a:rPr lang="zh-CN" altLang="en-US" sz="2200" dirty="0">
                <a:solidFill>
                  <a:prstClr val="black"/>
                </a:solidFill>
                <a:latin typeface="Microsoft YaHei UI" panose="020B0503020204020204" pitchFamily="34" charset="-122"/>
                <a:ea typeface="Microsoft YaHei UI" panose="020B0503020204020204" pitchFamily="34" charset="-122"/>
              </a:rPr>
              <a:t> </a:t>
            </a:r>
            <a:r>
              <a:rPr lang="en-US" altLang="zh-CN" sz="2200" dirty="0">
                <a:solidFill>
                  <a:prstClr val="black"/>
                </a:solidFill>
                <a:latin typeface="Microsoft YaHei UI" panose="020B0503020204020204" pitchFamily="34" charset="-122"/>
                <a:ea typeface="Microsoft YaHei UI" panose="020B0503020204020204" pitchFamily="34" charset="-122"/>
              </a:rPr>
              <a:t>2019</a:t>
            </a:r>
            <a:endParaRPr kumimoji="0" lang="en-US" altLang="zh-CN"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lang="en-US" altLang="zh-CN" sz="1600" dirty="0">
                <a:latin typeface="Microsoft YaHei UI" panose="020B0503020204020204" pitchFamily="34" charset="-122"/>
                <a:ea typeface="Microsoft YaHei UI" panose="020B0503020204020204" pitchFamily="34" charset="-122"/>
              </a:rPr>
              <a:t>Global:</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regarding</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the</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model</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itself,</a:t>
            </a:r>
            <a:r>
              <a:rPr lang="zh-CN" altLang="en-US"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regardless</a:t>
            </a:r>
            <a:r>
              <a:rPr lang="zh-CN" altLang="en-US" sz="1600" b="1"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of</a:t>
            </a:r>
            <a:r>
              <a:rPr lang="zh-CN" altLang="en-US" sz="1600" b="1"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any</a:t>
            </a:r>
            <a:r>
              <a:rPr lang="zh-CN" altLang="en-US" sz="1600" b="1"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input</a:t>
            </a:r>
            <a:r>
              <a:rPr lang="en-US" altLang="zh-CN" sz="1600" dirty="0">
                <a:latin typeface="Microsoft YaHei UI" panose="020B0503020204020204" pitchFamily="34" charset="-122"/>
                <a:ea typeface="Microsoft YaHei UI" panose="020B0503020204020204" pitchFamily="34" charset="-122"/>
              </a:rPr>
              <a:t>.</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lang="en-US" altLang="zh-CN" sz="1600" dirty="0">
                <a:latin typeface="Microsoft YaHei UI" panose="020B0503020204020204" pitchFamily="34" charset="-122"/>
                <a:ea typeface="Microsoft YaHei UI" panose="020B0503020204020204" pitchFamily="34" charset="-122"/>
              </a:rPr>
              <a:t>Local:</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explanation</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model’s</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behavior</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on</a:t>
            </a:r>
            <a:r>
              <a:rPr lang="zh-CN" altLang="en-US"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a</a:t>
            </a:r>
            <a:r>
              <a:rPr lang="zh-CN" altLang="en-US" sz="1600" b="1"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specific</a:t>
            </a:r>
            <a:r>
              <a:rPr lang="zh-CN" altLang="en-US" sz="1600" b="1"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input</a:t>
            </a:r>
            <a:r>
              <a:rPr lang="en-US" altLang="zh-CN" sz="1600" dirty="0">
                <a:latin typeface="Microsoft YaHei UI" panose="020B0503020204020204" pitchFamily="34" charset="-122"/>
                <a:ea typeface="Microsoft YaHei UI" panose="020B0503020204020204" pitchFamily="34" charset="-122"/>
              </a:rPr>
              <a:t>.</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lang="en-US" altLang="zh-CN" sz="1600" dirty="0">
                <a:latin typeface="Microsoft YaHei UI" panose="020B0503020204020204" pitchFamily="34" charset="-122"/>
                <a:ea typeface="Microsoft YaHei UI" panose="020B0503020204020204" pitchFamily="34" charset="-122"/>
              </a:rPr>
              <a:t>Intrinsic:</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white-box</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model</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interpretable</a:t>
            </a:r>
            <a:r>
              <a:rPr lang="zh-CN" altLang="en-US"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without</a:t>
            </a:r>
            <a:r>
              <a:rPr lang="zh-CN" altLang="en-US" sz="1600" b="1"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additional</a:t>
            </a:r>
            <a:r>
              <a:rPr lang="zh-CN" altLang="en-US" sz="1600" b="1"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tool</a:t>
            </a:r>
            <a:r>
              <a:rPr lang="en-US" altLang="zh-CN" sz="1600" dirty="0">
                <a:latin typeface="Microsoft YaHei UI" panose="020B0503020204020204" pitchFamily="34" charset="-122"/>
                <a:ea typeface="Microsoft YaHei UI" panose="020B0503020204020204" pitchFamily="34" charset="-122"/>
              </a:rPr>
              <a:t>.</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lang="en-US" altLang="zh-CN" sz="1600" dirty="0">
                <a:latin typeface="Microsoft YaHei UI" panose="020B0503020204020204" pitchFamily="34" charset="-122"/>
                <a:ea typeface="Microsoft YaHei UI" panose="020B0503020204020204" pitchFamily="34" charset="-122"/>
              </a:rPr>
              <a:t>Post-hod:</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using</a:t>
            </a:r>
            <a:r>
              <a:rPr lang="zh-CN" altLang="en-US"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additional</a:t>
            </a:r>
            <a:r>
              <a:rPr lang="zh-CN" altLang="en-US" sz="1600" b="1"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tool</a:t>
            </a:r>
            <a:r>
              <a:rPr lang="zh-CN" altLang="en-US" sz="1600" b="1"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to</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interpret</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a</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black-box</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model.</a:t>
            </a:r>
            <a:endParaRPr lang="en-CN" sz="1600" dirty="0">
              <a:latin typeface="Microsoft YaHei UI" panose="020B0503020204020204" pitchFamily="34" charset="-122"/>
              <a:ea typeface="Microsoft YaHei UI" panose="020B0503020204020204" pitchFamily="34" charset="-122"/>
            </a:endParaRPr>
          </a:p>
        </p:txBody>
      </p:sp>
      <p:sp>
        <p:nvSpPr>
          <p:cNvPr id="12" name="Title 1">
            <a:extLst>
              <a:ext uri="{FF2B5EF4-FFF2-40B4-BE49-F238E27FC236}">
                <a16:creationId xmlns:a16="http://schemas.microsoft.com/office/drawing/2014/main" id="{7C56CBAB-B004-4F94-5B25-2732E89F54D5}"/>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A taxonomy of </a:t>
            </a:r>
            <a:r>
              <a:rPr kumimoji="0" lang="en-US" altLang="zh-CN"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traditional</a:t>
            </a:r>
            <a:r>
              <a:rPr kumimoji="0" lang="zh-CN" altLang="en-US"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XAI</a:t>
            </a:r>
            <a:r>
              <a:rPr kumimoji="0" lang="zh-CN" altLang="en-US"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techniques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879D0703-598B-4DF7-9AC4-E6ED4010BC23}"/>
              </a:ext>
            </a:extLst>
          </p:cNvPr>
          <p:cNvSpPr txBox="1"/>
          <p:nvPr/>
        </p:nvSpPr>
        <p:spPr>
          <a:xfrm>
            <a:off x="7758989" y="6164069"/>
            <a:ext cx="4396520" cy="646331"/>
          </a:xfrm>
          <a:prstGeom prst="rect">
            <a:avLst/>
          </a:prstGeom>
          <a:noFill/>
        </p:spPr>
        <p:txBody>
          <a:bodyPr wrap="square" rtlCol="0">
            <a:spAutoFit/>
          </a:bodyPr>
          <a:lstStyle/>
          <a:p>
            <a:r>
              <a:rPr lang="en-US" altLang="zh-CN" sz="1200" dirty="0"/>
              <a:t>Image Source: </a:t>
            </a:r>
          </a:p>
          <a:p>
            <a:r>
              <a:rPr lang="en-US" sz="1200" dirty="0"/>
              <a:t>Machine learning and deep learning—A review for ecologists. Picher, etc. 2023.</a:t>
            </a:r>
          </a:p>
        </p:txBody>
      </p:sp>
    </p:spTree>
    <p:extLst>
      <p:ext uri="{BB962C8B-B14F-4D97-AF65-F5344CB8AC3E}">
        <p14:creationId xmlns:p14="http://schemas.microsoft.com/office/powerpoint/2010/main" val="4190395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3777D07D-F995-86B8-27B9-7E75E2F589D9}"/>
              </a:ext>
            </a:extLst>
          </p:cNvPr>
          <p:cNvSpPr>
            <a:spLocks noGrp="1"/>
          </p:cNvSpPr>
          <p:nvPr>
            <p:ph type="title"/>
          </p:nvPr>
        </p:nvSpPr>
        <p:spPr>
          <a:xfrm>
            <a:off x="536028" y="0"/>
            <a:ext cx="10817772" cy="1325563"/>
          </a:xfrm>
        </p:spPr>
        <p:txBody>
          <a:bodyPr>
            <a:normAutofit/>
          </a:bodyPr>
          <a:lstStyle/>
          <a:p>
            <a:r>
              <a:rPr lang="en-CN" altLang="zh-CN">
                <a:solidFill>
                  <a:srgbClr val="AC8E68"/>
                </a:solidFill>
                <a:latin typeface="Arial" panose="020B0604020202020204" pitchFamily="34" charset="0"/>
                <a:ea typeface="+mn-ea"/>
                <a:cs typeface="Arial" panose="020B0604020202020204" pitchFamily="34" charset="0"/>
              </a:rPr>
              <a:t>D</a:t>
            </a:r>
            <a:r>
              <a:rPr lang="en-US" altLang="zh-CN">
                <a:solidFill>
                  <a:srgbClr val="AC8E68"/>
                </a:solidFill>
                <a:latin typeface="Arial" panose="020B0604020202020204" pitchFamily="34" charset="0"/>
                <a:ea typeface="+mn-ea"/>
                <a:cs typeface="Arial" panose="020B0604020202020204" pitchFamily="34" charset="0"/>
              </a:rPr>
              <a:t>ecision</a:t>
            </a:r>
            <a:r>
              <a:rPr lang="zh-CN" altLang="en-US">
                <a:solidFill>
                  <a:srgbClr val="AC8E68"/>
                </a:solidFill>
                <a:latin typeface="Arial" panose="020B0604020202020204" pitchFamily="34" charset="0"/>
                <a:ea typeface="+mn-ea"/>
                <a:cs typeface="Arial" panose="020B0604020202020204" pitchFamily="34" charset="0"/>
              </a:rPr>
              <a:t> </a:t>
            </a:r>
            <a:r>
              <a:rPr lang="en-US" altLang="zh-CN">
                <a:solidFill>
                  <a:srgbClr val="AC8E68"/>
                </a:solidFill>
                <a:latin typeface="Arial" panose="020B0604020202020204" pitchFamily="34" charset="0"/>
                <a:ea typeface="+mn-ea"/>
                <a:cs typeface="Arial" panose="020B0604020202020204" pitchFamily="34" charset="0"/>
              </a:rPr>
              <a:t>trees</a:t>
            </a:r>
            <a:endParaRPr lang="en-US">
              <a:solidFill>
                <a:srgbClr val="AC8E68"/>
              </a:solidFill>
              <a:latin typeface="Arial" panose="020B0604020202020204" pitchFamily="34" charset="0"/>
              <a:ea typeface="+mn-ea"/>
              <a:cs typeface="Arial" panose="020B0604020202020204" pitchFamily="34" charset="0"/>
            </a:endParaRPr>
          </a:p>
        </p:txBody>
      </p:sp>
      <p:pic>
        <p:nvPicPr>
          <p:cNvPr id="2" name="Picture 2" descr="Machine learning for Banking: Loan approval use case | by Youssef Fenjiro |  Medium">
            <a:extLst>
              <a:ext uri="{FF2B5EF4-FFF2-40B4-BE49-F238E27FC236}">
                <a16:creationId xmlns:a16="http://schemas.microsoft.com/office/drawing/2014/main" id="{FC8BA0AD-3118-0C87-3AE1-995AA4E96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33" y="1095376"/>
            <a:ext cx="6223000" cy="311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959A3-8396-7FD5-FE3E-069563E52AA9}"/>
              </a:ext>
            </a:extLst>
          </p:cNvPr>
          <p:cNvSpPr txBox="1"/>
          <p:nvPr/>
        </p:nvSpPr>
        <p:spPr>
          <a:xfrm>
            <a:off x="6096000" y="696227"/>
            <a:ext cx="6022639" cy="3539430"/>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Build a tree for classification and regression</a:t>
            </a:r>
          </a:p>
          <a:p>
            <a:pPr marL="914400" lvl="1" indent="-457200">
              <a:buFont typeface="+mj-lt"/>
              <a:buAutoNum type="arabicPeriod"/>
            </a:pPr>
            <a:r>
              <a:rPr lang="en-US" sz="2200">
                <a:latin typeface="Arial" panose="020B0604020202020204" pitchFamily="34" charset="0"/>
                <a:cs typeface="Arial" panose="020B0604020202020204" pitchFamily="34" charset="0"/>
              </a:rPr>
              <a:t>Start from the root, </a:t>
            </a:r>
            <a:r>
              <a:rPr lang="en-US" altLang="zh-CN" sz="2200">
                <a:latin typeface="Arial" panose="020B0604020202020204" pitchFamily="34" charset="0"/>
                <a:cs typeface="Arial" panose="020B0604020202020204" pitchFamily="34" charset="0"/>
              </a:rPr>
              <a:t>select</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the</a:t>
            </a:r>
            <a:r>
              <a:rPr lang="zh-CN" altLang="en-US" sz="2200">
                <a:latin typeface="Arial" panose="020B0604020202020204" pitchFamily="34" charset="0"/>
                <a:cs typeface="Arial" panose="020B0604020202020204" pitchFamily="34" charset="0"/>
              </a:rPr>
              <a:t> </a:t>
            </a:r>
            <a:r>
              <a:rPr lang="en-US" sz="2200">
                <a:latin typeface="Arial" panose="020B0604020202020204" pitchFamily="34" charset="0"/>
                <a:cs typeface="Arial" panose="020B0604020202020204" pitchFamily="34" charset="0"/>
              </a:rPr>
              <a:t>node with </a:t>
            </a:r>
            <a:r>
              <a:rPr lang="en-US" altLang="zh-CN" sz="2200">
                <a:latin typeface="Arial" panose="020B0604020202020204" pitchFamily="34" charset="0"/>
                <a:cs typeface="Arial" panose="020B0604020202020204" pitchFamily="34" charset="0"/>
              </a:rPr>
              <a:t>highest</a:t>
            </a:r>
            <a:r>
              <a:rPr lang="zh-CN" altLang="en-US" sz="2200">
                <a:latin typeface="Arial" panose="020B0604020202020204" pitchFamily="34" charset="0"/>
                <a:cs typeface="Arial" panose="020B0604020202020204" pitchFamily="34" charset="0"/>
              </a:rPr>
              <a:t> </a:t>
            </a:r>
            <a:r>
              <a:rPr lang="en-US" sz="2200">
                <a:latin typeface="Arial" panose="020B0604020202020204" pitchFamily="34" charset="0"/>
                <a:cs typeface="Arial" panose="020B0604020202020204" pitchFamily="34" charset="0"/>
              </a:rPr>
              <a:t>impure distribution</a:t>
            </a:r>
          </a:p>
          <a:p>
            <a:pPr marL="1371600" lvl="2" indent="-457200">
              <a:buFont typeface="+mj-lt"/>
              <a:buAutoNum type="arabicParenR"/>
            </a:pPr>
            <a:r>
              <a:rPr lang="en-US" altLang="zh-CN" sz="2200">
                <a:latin typeface="Arial" panose="020B0604020202020204" pitchFamily="34" charset="0"/>
                <a:cs typeface="Arial" panose="020B0604020202020204" pitchFamily="34" charset="0"/>
              </a:rPr>
              <a:t>Evaluate</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all</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possible</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ways</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of</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splitting</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of</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the</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node</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using</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impurity.</a:t>
            </a:r>
            <a:endParaRPr lang="en-US" sz="2200">
              <a:latin typeface="Arial" panose="020B0604020202020204" pitchFamily="34" charset="0"/>
              <a:cs typeface="Arial" panose="020B0604020202020204" pitchFamily="34" charset="0"/>
            </a:endParaRPr>
          </a:p>
          <a:p>
            <a:pPr marL="1371600" lvl="2" indent="-457200">
              <a:buFont typeface="+mj-lt"/>
              <a:buAutoNum type="arabicParenR"/>
            </a:pPr>
            <a:r>
              <a:rPr lang="en-US" altLang="zh-CN" sz="2200" b="1">
                <a:solidFill>
                  <a:srgbClr val="FF0000"/>
                </a:solidFill>
                <a:latin typeface="Arial" panose="020B0604020202020204" pitchFamily="34" charset="0"/>
                <a:cs typeface="Arial" panose="020B0604020202020204" pitchFamily="34" charset="0"/>
              </a:rPr>
              <a:t>S</a:t>
            </a:r>
            <a:r>
              <a:rPr lang="en-US" sz="2200" b="1">
                <a:solidFill>
                  <a:srgbClr val="FF0000"/>
                </a:solidFill>
                <a:latin typeface="Arial" panose="020B0604020202020204" pitchFamily="34" charset="0"/>
                <a:cs typeface="Arial" panose="020B0604020202020204" pitchFamily="34" charset="0"/>
              </a:rPr>
              <a:t>plit the </a:t>
            </a:r>
            <a:r>
              <a:rPr lang="en-US" altLang="zh-CN" sz="2200" b="1">
                <a:solidFill>
                  <a:srgbClr val="FF0000"/>
                </a:solidFill>
                <a:latin typeface="Arial" panose="020B0604020202020204" pitchFamily="34" charset="0"/>
                <a:cs typeface="Arial" panose="020B0604020202020204" pitchFamily="34" charset="0"/>
              </a:rPr>
              <a:t>impurest</a:t>
            </a:r>
            <a:r>
              <a:rPr lang="zh-CN" altLang="en-US" sz="2200" b="1">
                <a:solidFill>
                  <a:srgbClr val="FF0000"/>
                </a:solidFill>
                <a:latin typeface="Arial" panose="020B0604020202020204" pitchFamily="34" charset="0"/>
                <a:cs typeface="Arial" panose="020B0604020202020204" pitchFamily="34" charset="0"/>
              </a:rPr>
              <a:t> </a:t>
            </a:r>
            <a:r>
              <a:rPr lang="en-US" sz="2200" b="1">
                <a:solidFill>
                  <a:srgbClr val="FF0000"/>
                </a:solidFill>
                <a:latin typeface="Arial" panose="020B0604020202020204" pitchFamily="34" charset="0"/>
                <a:cs typeface="Arial" panose="020B0604020202020204" pitchFamily="34" charset="0"/>
              </a:rPr>
              <a:t>node</a:t>
            </a:r>
            <a:r>
              <a:rPr lang="zh-CN" altLang="en-US" sz="2200" b="1">
                <a:solidFill>
                  <a:srgbClr val="FF0000"/>
                </a:solidFill>
                <a:latin typeface="Arial" panose="020B0604020202020204" pitchFamily="34" charset="0"/>
                <a:cs typeface="Arial" panose="020B0604020202020204" pitchFamily="34" charset="0"/>
              </a:rPr>
              <a:t> </a:t>
            </a:r>
            <a:r>
              <a:rPr lang="en-US" altLang="zh-CN" sz="2200" b="1">
                <a:solidFill>
                  <a:srgbClr val="FF0000"/>
                </a:solidFill>
                <a:latin typeface="Arial" panose="020B0604020202020204" pitchFamily="34" charset="0"/>
                <a:cs typeface="Arial" panose="020B0604020202020204" pitchFamily="34" charset="0"/>
              </a:rPr>
              <a:t>and</a:t>
            </a:r>
            <a:r>
              <a:rPr lang="zh-CN" altLang="en-US" sz="2200" b="1">
                <a:solidFill>
                  <a:srgbClr val="FF0000"/>
                </a:solidFill>
                <a:latin typeface="Arial" panose="020B0604020202020204" pitchFamily="34" charset="0"/>
                <a:cs typeface="Arial" panose="020B0604020202020204" pitchFamily="34" charset="0"/>
              </a:rPr>
              <a:t> </a:t>
            </a:r>
            <a:r>
              <a:rPr lang="en-US" altLang="zh-CN" sz="2200" b="1">
                <a:solidFill>
                  <a:srgbClr val="FF0000"/>
                </a:solidFill>
                <a:latin typeface="Arial" panose="020B0604020202020204" pitchFamily="34" charset="0"/>
                <a:cs typeface="Arial" panose="020B0604020202020204" pitchFamily="34" charset="0"/>
              </a:rPr>
              <a:t>maximally</a:t>
            </a:r>
            <a:r>
              <a:rPr lang="zh-CN" altLang="en-US" sz="2200" b="1">
                <a:solidFill>
                  <a:srgbClr val="FF0000"/>
                </a:solidFill>
                <a:latin typeface="Arial" panose="020B0604020202020204" pitchFamily="34" charset="0"/>
                <a:cs typeface="Arial" panose="020B0604020202020204" pitchFamily="34" charset="0"/>
              </a:rPr>
              <a:t> </a:t>
            </a:r>
            <a:r>
              <a:rPr lang="en-US" altLang="zh-CN" sz="2200" b="1">
                <a:solidFill>
                  <a:srgbClr val="FF0000"/>
                </a:solidFill>
                <a:latin typeface="Arial" panose="020B0604020202020204" pitchFamily="34" charset="0"/>
                <a:cs typeface="Arial" panose="020B0604020202020204" pitchFamily="34" charset="0"/>
              </a:rPr>
              <a:t>reduce</a:t>
            </a:r>
            <a:r>
              <a:rPr lang="zh-CN" altLang="en-US" sz="2200" b="1">
                <a:solidFill>
                  <a:srgbClr val="FF0000"/>
                </a:solidFill>
                <a:latin typeface="Arial" panose="020B0604020202020204" pitchFamily="34" charset="0"/>
                <a:cs typeface="Arial" panose="020B0604020202020204" pitchFamily="34" charset="0"/>
              </a:rPr>
              <a:t> </a:t>
            </a:r>
            <a:r>
              <a:rPr lang="en-US" altLang="zh-CN" sz="2200" b="1">
                <a:solidFill>
                  <a:srgbClr val="FF0000"/>
                </a:solidFill>
                <a:latin typeface="Arial" panose="020B0604020202020204" pitchFamily="34" charset="0"/>
                <a:cs typeface="Arial" panose="020B0604020202020204" pitchFamily="34" charset="0"/>
              </a:rPr>
              <a:t>impurity.</a:t>
            </a:r>
          </a:p>
          <a:p>
            <a:pPr marL="1371600" lvl="2" indent="-457200">
              <a:buFont typeface="+mj-lt"/>
              <a:buAutoNum type="arabicParenR"/>
            </a:pPr>
            <a:r>
              <a:rPr lang="en-US" altLang="zh-CN" sz="2200">
                <a:latin typeface="Arial" panose="020B0604020202020204" pitchFamily="34" charset="0"/>
                <a:cs typeface="Arial" panose="020B0604020202020204" pitchFamily="34" charset="0"/>
              </a:rPr>
              <a:t>If</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Non-Stop,</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go</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to</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step</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1;</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otherwise</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stop</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growing</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tree.</a:t>
            </a:r>
            <a:endParaRPr lang="en-CN" sz="2200"/>
          </a:p>
        </p:txBody>
      </p:sp>
      <p:sp>
        <p:nvSpPr>
          <p:cNvPr id="6" name="TextBox 5">
            <a:extLst>
              <a:ext uri="{FF2B5EF4-FFF2-40B4-BE49-F238E27FC236}">
                <a16:creationId xmlns:a16="http://schemas.microsoft.com/office/drawing/2014/main" id="{0AE3FEAE-6B85-1138-8BEA-13900304F48F}"/>
              </a:ext>
            </a:extLst>
          </p:cNvPr>
          <p:cNvSpPr txBox="1"/>
          <p:nvPr/>
        </p:nvSpPr>
        <p:spPr>
          <a:xfrm>
            <a:off x="4510685" y="4631799"/>
            <a:ext cx="1386213" cy="369332"/>
          </a:xfrm>
          <a:prstGeom prst="rect">
            <a:avLst/>
          </a:prstGeom>
          <a:noFill/>
          <a:ln w="19050">
            <a:solidFill>
              <a:srgbClr val="FF0000"/>
            </a:solidFill>
          </a:ln>
        </p:spPr>
        <p:txBody>
          <a:bodyPr wrap="none" rtlCol="0">
            <a:spAutoFit/>
          </a:bodyPr>
          <a:lstStyle/>
          <a:p>
            <a:r>
              <a:rPr lang="en-US" altLang="zh-CN"/>
              <a:t>{Y,</a:t>
            </a:r>
            <a:r>
              <a:rPr lang="zh-CN" altLang="en-US"/>
              <a:t> </a:t>
            </a:r>
            <a:r>
              <a:rPr lang="en-US" altLang="zh-CN"/>
              <a:t>Y,</a:t>
            </a:r>
            <a:r>
              <a:rPr lang="zh-CN" altLang="en-US"/>
              <a:t> </a:t>
            </a:r>
            <a:r>
              <a:rPr lang="en-US" altLang="zh-CN"/>
              <a:t>N,</a:t>
            </a:r>
            <a:r>
              <a:rPr lang="zh-CN" altLang="en-US"/>
              <a:t> </a:t>
            </a:r>
            <a:r>
              <a:rPr lang="en-US" altLang="zh-CN"/>
              <a:t>N,</a:t>
            </a:r>
            <a:r>
              <a:rPr lang="zh-CN" altLang="en-US"/>
              <a:t> </a:t>
            </a:r>
            <a:r>
              <a:rPr lang="en-US" altLang="zh-CN"/>
              <a:t>N}</a:t>
            </a:r>
            <a:endParaRPr lang="en-CN"/>
          </a:p>
        </p:txBody>
      </p:sp>
      <p:pic>
        <p:nvPicPr>
          <p:cNvPr id="45" name="Picture 44" descr="A picture containing text, clipart&#10;&#10;Description automatically generated">
            <a:extLst>
              <a:ext uri="{FF2B5EF4-FFF2-40B4-BE49-F238E27FC236}">
                <a16:creationId xmlns:a16="http://schemas.microsoft.com/office/drawing/2014/main" id="{7BCF5AC8-657D-6019-524C-9D3AF33B5A9C}"/>
              </a:ext>
            </a:extLst>
          </p:cNvPr>
          <p:cNvPicPr>
            <a:picLocks noChangeAspect="1"/>
          </p:cNvPicPr>
          <p:nvPr/>
        </p:nvPicPr>
        <p:blipFill>
          <a:blip r:embed="rId3"/>
          <a:stretch>
            <a:fillRect/>
          </a:stretch>
        </p:blipFill>
        <p:spPr>
          <a:xfrm>
            <a:off x="1734239" y="4626534"/>
            <a:ext cx="2056354" cy="415766"/>
          </a:xfrm>
          <a:prstGeom prst="rect">
            <a:avLst/>
          </a:prstGeom>
        </p:spPr>
      </p:pic>
      <p:sp>
        <p:nvSpPr>
          <p:cNvPr id="46" name="TextBox 45">
            <a:extLst>
              <a:ext uri="{FF2B5EF4-FFF2-40B4-BE49-F238E27FC236}">
                <a16:creationId xmlns:a16="http://schemas.microsoft.com/office/drawing/2014/main" id="{D7095D41-AE7F-36E4-131A-9B5E55D54DA1}"/>
              </a:ext>
            </a:extLst>
          </p:cNvPr>
          <p:cNvSpPr txBox="1"/>
          <p:nvPr/>
        </p:nvSpPr>
        <p:spPr>
          <a:xfrm>
            <a:off x="344023" y="4626534"/>
            <a:ext cx="1394997" cy="369332"/>
          </a:xfrm>
          <a:prstGeom prst="rect">
            <a:avLst/>
          </a:prstGeom>
          <a:noFill/>
        </p:spPr>
        <p:txBody>
          <a:bodyPr wrap="none" rtlCol="0">
            <a:spAutoFit/>
          </a:bodyPr>
          <a:lstStyle/>
          <a:p>
            <a:r>
              <a:rPr lang="en-CN"/>
              <a:t>Training</a:t>
            </a:r>
            <a:r>
              <a:rPr lang="zh-CN" altLang="en-US"/>
              <a:t> </a:t>
            </a:r>
            <a:r>
              <a:rPr lang="en-US" altLang="zh-CN"/>
              <a:t>data</a:t>
            </a:r>
            <a:endParaRPr lang="en-CN"/>
          </a:p>
        </p:txBody>
      </p:sp>
      <p:sp>
        <p:nvSpPr>
          <p:cNvPr id="47" name="Right Arrow 46">
            <a:extLst>
              <a:ext uri="{FF2B5EF4-FFF2-40B4-BE49-F238E27FC236}">
                <a16:creationId xmlns:a16="http://schemas.microsoft.com/office/drawing/2014/main" id="{8BAA8ACB-D7E0-D6E8-087C-BFBD551A1356}"/>
              </a:ext>
            </a:extLst>
          </p:cNvPr>
          <p:cNvSpPr/>
          <p:nvPr/>
        </p:nvSpPr>
        <p:spPr>
          <a:xfrm>
            <a:off x="3938481" y="4692359"/>
            <a:ext cx="342542" cy="2841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69" name="Group 68">
            <a:extLst>
              <a:ext uri="{FF2B5EF4-FFF2-40B4-BE49-F238E27FC236}">
                <a16:creationId xmlns:a16="http://schemas.microsoft.com/office/drawing/2014/main" id="{BF035285-B69A-9516-1875-C5EB4273248B}"/>
              </a:ext>
            </a:extLst>
          </p:cNvPr>
          <p:cNvGrpSpPr/>
          <p:nvPr/>
        </p:nvGrpSpPr>
        <p:grpSpPr>
          <a:xfrm>
            <a:off x="6551732" y="4629682"/>
            <a:ext cx="2112164" cy="1105514"/>
            <a:chOff x="5944914" y="4493180"/>
            <a:chExt cx="2112164" cy="1105514"/>
          </a:xfrm>
        </p:grpSpPr>
        <p:sp>
          <p:nvSpPr>
            <p:cNvPr id="48" name="TextBox 47">
              <a:extLst>
                <a:ext uri="{FF2B5EF4-FFF2-40B4-BE49-F238E27FC236}">
                  <a16:creationId xmlns:a16="http://schemas.microsoft.com/office/drawing/2014/main" id="{B070846A-701F-F28D-CF8D-15C8DF8C973F}"/>
                </a:ext>
              </a:extLst>
            </p:cNvPr>
            <p:cNvSpPr txBox="1"/>
            <p:nvPr/>
          </p:nvSpPr>
          <p:spPr>
            <a:xfrm>
              <a:off x="6204808" y="4493180"/>
              <a:ext cx="1386213" cy="369332"/>
            </a:xfrm>
            <a:prstGeom prst="rect">
              <a:avLst/>
            </a:prstGeom>
            <a:noFill/>
            <a:ln>
              <a:solidFill>
                <a:schemeClr val="accent1">
                  <a:shade val="15000"/>
                </a:schemeClr>
              </a:solidFill>
            </a:ln>
          </p:spPr>
          <p:txBody>
            <a:bodyPr wrap="none" rtlCol="0">
              <a:spAutoFit/>
            </a:bodyPr>
            <a:lstStyle/>
            <a:p>
              <a:r>
                <a:rPr lang="en-US" altLang="zh-CN"/>
                <a:t>{Y,</a:t>
              </a:r>
              <a:r>
                <a:rPr lang="zh-CN" altLang="en-US"/>
                <a:t> </a:t>
              </a:r>
              <a:r>
                <a:rPr lang="en-US" altLang="zh-CN"/>
                <a:t>Y,</a:t>
              </a:r>
              <a:r>
                <a:rPr lang="zh-CN" altLang="en-US"/>
                <a:t> </a:t>
              </a:r>
              <a:r>
                <a:rPr lang="en-US" altLang="zh-CN"/>
                <a:t>N,</a:t>
              </a:r>
              <a:r>
                <a:rPr lang="zh-CN" altLang="en-US"/>
                <a:t> </a:t>
              </a:r>
              <a:r>
                <a:rPr lang="en-US" altLang="zh-CN"/>
                <a:t>N,</a:t>
              </a:r>
              <a:r>
                <a:rPr lang="zh-CN" altLang="en-US"/>
                <a:t> </a:t>
              </a:r>
              <a:r>
                <a:rPr lang="en-US" altLang="zh-CN"/>
                <a:t>N}</a:t>
              </a:r>
              <a:endParaRPr lang="en-CN"/>
            </a:p>
          </p:txBody>
        </p:sp>
        <p:sp>
          <p:nvSpPr>
            <p:cNvPr id="49" name="TextBox 48">
              <a:extLst>
                <a:ext uri="{FF2B5EF4-FFF2-40B4-BE49-F238E27FC236}">
                  <a16:creationId xmlns:a16="http://schemas.microsoft.com/office/drawing/2014/main" id="{E01D542C-92AD-E3E4-28E0-29D7CFF6AF5A}"/>
                </a:ext>
              </a:extLst>
            </p:cNvPr>
            <p:cNvSpPr txBox="1"/>
            <p:nvPr/>
          </p:nvSpPr>
          <p:spPr>
            <a:xfrm>
              <a:off x="5944914" y="5229362"/>
              <a:ext cx="672428" cy="369332"/>
            </a:xfrm>
            <a:prstGeom prst="rect">
              <a:avLst/>
            </a:prstGeom>
            <a:noFill/>
            <a:ln w="19050">
              <a:solidFill>
                <a:srgbClr val="FF0000"/>
              </a:solidFill>
            </a:ln>
          </p:spPr>
          <p:txBody>
            <a:bodyPr wrap="none" rtlCol="0">
              <a:spAutoFit/>
            </a:bodyPr>
            <a:lstStyle/>
            <a:p>
              <a:r>
                <a:rPr lang="en-US" altLang="zh-CN"/>
                <a:t>{Y,</a:t>
              </a:r>
              <a:r>
                <a:rPr lang="zh-CN" altLang="en-US"/>
                <a:t> </a:t>
              </a:r>
              <a:r>
                <a:rPr lang="en-US" altLang="zh-CN"/>
                <a:t>N}</a:t>
              </a:r>
              <a:endParaRPr lang="en-CN"/>
            </a:p>
          </p:txBody>
        </p:sp>
        <p:sp>
          <p:nvSpPr>
            <p:cNvPr id="50" name="TextBox 49">
              <a:extLst>
                <a:ext uri="{FF2B5EF4-FFF2-40B4-BE49-F238E27FC236}">
                  <a16:creationId xmlns:a16="http://schemas.microsoft.com/office/drawing/2014/main" id="{550D3D3D-4768-195A-2BC3-C25A6D6F442D}"/>
                </a:ext>
              </a:extLst>
            </p:cNvPr>
            <p:cNvSpPr txBox="1"/>
            <p:nvPr/>
          </p:nvSpPr>
          <p:spPr>
            <a:xfrm>
              <a:off x="7124963" y="5229362"/>
              <a:ext cx="932115" cy="369332"/>
            </a:xfrm>
            <a:prstGeom prst="rect">
              <a:avLst/>
            </a:prstGeom>
            <a:noFill/>
            <a:ln>
              <a:solidFill>
                <a:schemeClr val="accent1">
                  <a:shade val="15000"/>
                </a:schemeClr>
              </a:solidFill>
            </a:ln>
          </p:spPr>
          <p:txBody>
            <a:bodyPr wrap="none" rtlCol="0">
              <a:spAutoFit/>
            </a:bodyPr>
            <a:lstStyle/>
            <a:p>
              <a:r>
                <a:rPr lang="en-US" altLang="zh-CN"/>
                <a:t>{Y,</a:t>
              </a:r>
              <a:r>
                <a:rPr lang="zh-CN" altLang="en-US"/>
                <a:t> </a:t>
              </a:r>
              <a:r>
                <a:rPr lang="en-US" altLang="zh-CN"/>
                <a:t>N,</a:t>
              </a:r>
              <a:r>
                <a:rPr lang="zh-CN" altLang="en-US"/>
                <a:t> </a:t>
              </a:r>
              <a:r>
                <a:rPr lang="en-US" altLang="zh-CN"/>
                <a:t>N}</a:t>
              </a:r>
              <a:endParaRPr lang="en-CN"/>
            </a:p>
          </p:txBody>
        </p:sp>
        <p:cxnSp>
          <p:nvCxnSpPr>
            <p:cNvPr id="52" name="Straight Arrow Connector 51">
              <a:extLst>
                <a:ext uri="{FF2B5EF4-FFF2-40B4-BE49-F238E27FC236}">
                  <a16:creationId xmlns:a16="http://schemas.microsoft.com/office/drawing/2014/main" id="{7CB95230-6BB2-A7F7-357E-DF1B6D99C702}"/>
                </a:ext>
              </a:extLst>
            </p:cNvPr>
            <p:cNvCxnSpPr>
              <a:stCxn id="48" idx="2"/>
              <a:endCxn id="49" idx="0"/>
            </p:cNvCxnSpPr>
            <p:nvPr/>
          </p:nvCxnSpPr>
          <p:spPr>
            <a:xfrm flipH="1">
              <a:off x="6281128" y="4862512"/>
              <a:ext cx="616787" cy="36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3FF11AA-17B7-EEC6-98B0-B3801B3BBE9C}"/>
                </a:ext>
              </a:extLst>
            </p:cNvPr>
            <p:cNvCxnSpPr>
              <a:stCxn id="48" idx="2"/>
              <a:endCxn id="50" idx="0"/>
            </p:cNvCxnSpPr>
            <p:nvPr/>
          </p:nvCxnSpPr>
          <p:spPr>
            <a:xfrm>
              <a:off x="6897915" y="4862512"/>
              <a:ext cx="693106" cy="36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67E246AE-0055-4186-5710-9093EEA25C69}"/>
              </a:ext>
            </a:extLst>
          </p:cNvPr>
          <p:cNvGrpSpPr/>
          <p:nvPr/>
        </p:nvGrpSpPr>
        <p:grpSpPr>
          <a:xfrm>
            <a:off x="9133599" y="4629682"/>
            <a:ext cx="2493074" cy="1841696"/>
            <a:chOff x="8203829" y="4493180"/>
            <a:chExt cx="2493074" cy="1841696"/>
          </a:xfrm>
        </p:grpSpPr>
        <p:sp>
          <p:nvSpPr>
            <p:cNvPr id="55" name="TextBox 54">
              <a:extLst>
                <a:ext uri="{FF2B5EF4-FFF2-40B4-BE49-F238E27FC236}">
                  <a16:creationId xmlns:a16="http://schemas.microsoft.com/office/drawing/2014/main" id="{0F205321-490D-7315-3FF9-94BB228B3DB8}"/>
                </a:ext>
              </a:extLst>
            </p:cNvPr>
            <p:cNvSpPr txBox="1"/>
            <p:nvPr/>
          </p:nvSpPr>
          <p:spPr>
            <a:xfrm>
              <a:off x="8844633" y="4493180"/>
              <a:ext cx="1386213" cy="369332"/>
            </a:xfrm>
            <a:prstGeom prst="rect">
              <a:avLst/>
            </a:prstGeom>
            <a:noFill/>
            <a:ln>
              <a:solidFill>
                <a:schemeClr val="accent1">
                  <a:shade val="15000"/>
                </a:schemeClr>
              </a:solidFill>
            </a:ln>
          </p:spPr>
          <p:txBody>
            <a:bodyPr wrap="none" rtlCol="0">
              <a:spAutoFit/>
            </a:bodyPr>
            <a:lstStyle/>
            <a:p>
              <a:r>
                <a:rPr lang="en-US" altLang="zh-CN"/>
                <a:t>{Y,</a:t>
              </a:r>
              <a:r>
                <a:rPr lang="zh-CN" altLang="en-US"/>
                <a:t> </a:t>
              </a:r>
              <a:r>
                <a:rPr lang="en-US" altLang="zh-CN"/>
                <a:t>Y,</a:t>
              </a:r>
              <a:r>
                <a:rPr lang="zh-CN" altLang="en-US"/>
                <a:t> </a:t>
              </a:r>
              <a:r>
                <a:rPr lang="en-US" altLang="zh-CN"/>
                <a:t>N,</a:t>
              </a:r>
              <a:r>
                <a:rPr lang="zh-CN" altLang="en-US"/>
                <a:t> </a:t>
              </a:r>
              <a:r>
                <a:rPr lang="en-US" altLang="zh-CN"/>
                <a:t>N,</a:t>
              </a:r>
              <a:r>
                <a:rPr lang="zh-CN" altLang="en-US"/>
                <a:t> </a:t>
              </a:r>
              <a:r>
                <a:rPr lang="en-US" altLang="zh-CN"/>
                <a:t>N}</a:t>
              </a:r>
              <a:endParaRPr lang="en-CN"/>
            </a:p>
          </p:txBody>
        </p:sp>
        <p:sp>
          <p:nvSpPr>
            <p:cNvPr id="56" name="TextBox 55">
              <a:extLst>
                <a:ext uri="{FF2B5EF4-FFF2-40B4-BE49-F238E27FC236}">
                  <a16:creationId xmlns:a16="http://schemas.microsoft.com/office/drawing/2014/main" id="{7DB3A24F-E341-A0D2-10E9-C11F020951DC}"/>
                </a:ext>
              </a:extLst>
            </p:cNvPr>
            <p:cNvSpPr txBox="1"/>
            <p:nvPr/>
          </p:nvSpPr>
          <p:spPr>
            <a:xfrm>
              <a:off x="8584739" y="5229362"/>
              <a:ext cx="672428" cy="369332"/>
            </a:xfrm>
            <a:prstGeom prst="rect">
              <a:avLst/>
            </a:prstGeom>
            <a:noFill/>
            <a:ln>
              <a:solidFill>
                <a:schemeClr val="accent1">
                  <a:shade val="15000"/>
                </a:schemeClr>
              </a:solidFill>
            </a:ln>
          </p:spPr>
          <p:txBody>
            <a:bodyPr wrap="none" rtlCol="0">
              <a:spAutoFit/>
            </a:bodyPr>
            <a:lstStyle/>
            <a:p>
              <a:r>
                <a:rPr lang="en-US" altLang="zh-CN"/>
                <a:t>{Y,</a:t>
              </a:r>
              <a:r>
                <a:rPr lang="zh-CN" altLang="en-US"/>
                <a:t> </a:t>
              </a:r>
              <a:r>
                <a:rPr lang="en-US" altLang="zh-CN"/>
                <a:t>N}</a:t>
              </a:r>
              <a:endParaRPr lang="en-CN"/>
            </a:p>
          </p:txBody>
        </p:sp>
        <p:sp>
          <p:nvSpPr>
            <p:cNvPr id="57" name="TextBox 56">
              <a:extLst>
                <a:ext uri="{FF2B5EF4-FFF2-40B4-BE49-F238E27FC236}">
                  <a16:creationId xmlns:a16="http://schemas.microsoft.com/office/drawing/2014/main" id="{EF3EE33E-4013-4485-7802-145EAA340EE4}"/>
                </a:ext>
              </a:extLst>
            </p:cNvPr>
            <p:cNvSpPr txBox="1"/>
            <p:nvPr/>
          </p:nvSpPr>
          <p:spPr>
            <a:xfrm>
              <a:off x="9764788" y="5229362"/>
              <a:ext cx="932115" cy="369332"/>
            </a:xfrm>
            <a:prstGeom prst="rect">
              <a:avLst/>
            </a:prstGeom>
            <a:noFill/>
            <a:ln w="22225">
              <a:solidFill>
                <a:srgbClr val="FF0000"/>
              </a:solidFill>
            </a:ln>
          </p:spPr>
          <p:txBody>
            <a:bodyPr wrap="none" rtlCol="0">
              <a:spAutoFit/>
            </a:bodyPr>
            <a:lstStyle/>
            <a:p>
              <a:r>
                <a:rPr lang="en-US" altLang="zh-CN"/>
                <a:t>{Y,</a:t>
              </a:r>
              <a:r>
                <a:rPr lang="zh-CN" altLang="en-US"/>
                <a:t> </a:t>
              </a:r>
              <a:r>
                <a:rPr lang="en-US" altLang="zh-CN"/>
                <a:t>N,</a:t>
              </a:r>
              <a:r>
                <a:rPr lang="zh-CN" altLang="en-US"/>
                <a:t> </a:t>
              </a:r>
              <a:r>
                <a:rPr lang="en-US" altLang="zh-CN"/>
                <a:t>N}</a:t>
              </a:r>
              <a:endParaRPr lang="en-CN"/>
            </a:p>
          </p:txBody>
        </p:sp>
        <p:cxnSp>
          <p:nvCxnSpPr>
            <p:cNvPr id="58" name="Straight Arrow Connector 57">
              <a:extLst>
                <a:ext uri="{FF2B5EF4-FFF2-40B4-BE49-F238E27FC236}">
                  <a16:creationId xmlns:a16="http://schemas.microsoft.com/office/drawing/2014/main" id="{EE7E6AAA-EB66-E124-18D2-0DC130A89A16}"/>
                </a:ext>
              </a:extLst>
            </p:cNvPr>
            <p:cNvCxnSpPr>
              <a:stCxn id="55" idx="2"/>
              <a:endCxn id="56" idx="0"/>
            </p:cNvCxnSpPr>
            <p:nvPr/>
          </p:nvCxnSpPr>
          <p:spPr>
            <a:xfrm flipH="1">
              <a:off x="8920953" y="4862512"/>
              <a:ext cx="616787" cy="36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C9E6C77-FB07-9C3C-50F1-5181826D7A80}"/>
                </a:ext>
              </a:extLst>
            </p:cNvPr>
            <p:cNvCxnSpPr>
              <a:stCxn id="55" idx="2"/>
              <a:endCxn id="57" idx="0"/>
            </p:cNvCxnSpPr>
            <p:nvPr/>
          </p:nvCxnSpPr>
          <p:spPr>
            <a:xfrm>
              <a:off x="9537740" y="4862512"/>
              <a:ext cx="693106" cy="36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9385765-0305-DD78-6E90-C67A87785164}"/>
                </a:ext>
              </a:extLst>
            </p:cNvPr>
            <p:cNvSpPr txBox="1"/>
            <p:nvPr/>
          </p:nvSpPr>
          <p:spPr>
            <a:xfrm>
              <a:off x="8203829" y="5965544"/>
              <a:ext cx="441146" cy="369332"/>
            </a:xfrm>
            <a:prstGeom prst="rect">
              <a:avLst/>
            </a:prstGeom>
            <a:noFill/>
            <a:ln>
              <a:solidFill>
                <a:schemeClr val="accent1">
                  <a:shade val="15000"/>
                </a:schemeClr>
              </a:solidFill>
            </a:ln>
          </p:spPr>
          <p:txBody>
            <a:bodyPr wrap="none" rtlCol="0">
              <a:spAutoFit/>
            </a:bodyPr>
            <a:lstStyle/>
            <a:p>
              <a:r>
                <a:rPr lang="en-US" altLang="zh-CN"/>
                <a:t>{Y}</a:t>
              </a:r>
              <a:endParaRPr lang="en-CN"/>
            </a:p>
          </p:txBody>
        </p:sp>
        <p:sp>
          <p:nvSpPr>
            <p:cNvPr id="61" name="TextBox 60">
              <a:extLst>
                <a:ext uri="{FF2B5EF4-FFF2-40B4-BE49-F238E27FC236}">
                  <a16:creationId xmlns:a16="http://schemas.microsoft.com/office/drawing/2014/main" id="{D1ABD87A-9D44-522C-C7F1-CCB454A4D194}"/>
                </a:ext>
              </a:extLst>
            </p:cNvPr>
            <p:cNvSpPr txBox="1"/>
            <p:nvPr/>
          </p:nvSpPr>
          <p:spPr>
            <a:xfrm>
              <a:off x="9088615" y="5965544"/>
              <a:ext cx="478016" cy="369332"/>
            </a:xfrm>
            <a:prstGeom prst="rect">
              <a:avLst/>
            </a:prstGeom>
            <a:noFill/>
            <a:ln>
              <a:solidFill>
                <a:schemeClr val="accent1">
                  <a:shade val="15000"/>
                </a:schemeClr>
              </a:solidFill>
            </a:ln>
          </p:spPr>
          <p:txBody>
            <a:bodyPr wrap="none" rtlCol="0">
              <a:spAutoFit/>
            </a:bodyPr>
            <a:lstStyle/>
            <a:p>
              <a:r>
                <a:rPr lang="en-US" altLang="zh-CN"/>
                <a:t>{N}</a:t>
              </a:r>
              <a:endParaRPr lang="en-CN"/>
            </a:p>
          </p:txBody>
        </p:sp>
        <p:cxnSp>
          <p:nvCxnSpPr>
            <p:cNvPr id="62" name="Straight Arrow Connector 61">
              <a:extLst>
                <a:ext uri="{FF2B5EF4-FFF2-40B4-BE49-F238E27FC236}">
                  <a16:creationId xmlns:a16="http://schemas.microsoft.com/office/drawing/2014/main" id="{44EEA801-E2AE-9B3C-99C4-3F17F4F1D6BD}"/>
                </a:ext>
              </a:extLst>
            </p:cNvPr>
            <p:cNvCxnSpPr>
              <a:cxnSpLocks/>
              <a:stCxn id="56" idx="2"/>
              <a:endCxn id="60" idx="0"/>
            </p:cNvCxnSpPr>
            <p:nvPr/>
          </p:nvCxnSpPr>
          <p:spPr>
            <a:xfrm flipH="1">
              <a:off x="8424402" y="5598694"/>
              <a:ext cx="496551" cy="36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5C7D6CB-6F39-B1C7-2C2F-42772E89D4DA}"/>
                </a:ext>
              </a:extLst>
            </p:cNvPr>
            <p:cNvCxnSpPr>
              <a:cxnSpLocks/>
              <a:stCxn id="56" idx="2"/>
              <a:endCxn id="61" idx="0"/>
            </p:cNvCxnSpPr>
            <p:nvPr/>
          </p:nvCxnSpPr>
          <p:spPr>
            <a:xfrm>
              <a:off x="8920953" y="5598694"/>
              <a:ext cx="406670" cy="36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6" name="Right Arrow 65">
            <a:extLst>
              <a:ext uri="{FF2B5EF4-FFF2-40B4-BE49-F238E27FC236}">
                <a16:creationId xmlns:a16="http://schemas.microsoft.com/office/drawing/2014/main" id="{5B8591C1-9B54-9FEF-5F65-9C4FEECC9CFD}"/>
              </a:ext>
            </a:extLst>
          </p:cNvPr>
          <p:cNvSpPr/>
          <p:nvPr/>
        </p:nvSpPr>
        <p:spPr>
          <a:xfrm>
            <a:off x="6219596" y="4687723"/>
            <a:ext cx="342542" cy="2841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ight Arrow 66">
            <a:extLst>
              <a:ext uri="{FF2B5EF4-FFF2-40B4-BE49-F238E27FC236}">
                <a16:creationId xmlns:a16="http://schemas.microsoft.com/office/drawing/2014/main" id="{338DB035-B57D-AC88-6EAA-E998D3A8F59F}"/>
              </a:ext>
            </a:extLst>
          </p:cNvPr>
          <p:cNvSpPr/>
          <p:nvPr/>
        </p:nvSpPr>
        <p:spPr>
          <a:xfrm>
            <a:off x="8742481" y="4711750"/>
            <a:ext cx="342542" cy="2841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260907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768436" y="1059780"/>
            <a:ext cx="11077200" cy="2188915"/>
          </a:xfrm>
        </p:spPr>
        <p:txBody>
          <a:bodyPr>
            <a:normAutofit/>
          </a:bodyPr>
          <a:lstStyle/>
          <a:p>
            <a:r>
              <a:rPr lang="en-US" sz="2200">
                <a:latin typeface="Microsoft YaHei UI" panose="020B0503020204020204" pitchFamily="34" charset="-122"/>
                <a:ea typeface="Microsoft YaHei UI" panose="020B0503020204020204" pitchFamily="34" charset="-122"/>
                <a:cs typeface="Arial" panose="020B0604020202020204" pitchFamily="34" charset="0"/>
              </a:rPr>
              <a:t>One decision tree is </a:t>
            </a:r>
            <a:r>
              <a:rPr lang="en-US" altLang="zh-CN" sz="2200" b="1">
                <a:solidFill>
                  <a:schemeClr val="tx2">
                    <a:lumMod val="50000"/>
                    <a:lumOff val="50000"/>
                  </a:schemeClr>
                </a:solidFill>
                <a:latin typeface="Microsoft YaHei UI" panose="020B0503020204020204" pitchFamily="34" charset="-122"/>
                <a:ea typeface="Microsoft YaHei UI" panose="020B0503020204020204" pitchFamily="34" charset="-122"/>
                <a:cs typeface="Arial" panose="020B0604020202020204" pitchFamily="34" charset="0"/>
              </a:rPr>
              <a:t>globally</a:t>
            </a:r>
            <a:r>
              <a:rPr lang="zh-CN" altLang="en-US" sz="2200" b="1">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a:solidFill>
                  <a:schemeClr val="accent2">
                    <a:lumMod val="60000"/>
                    <a:lumOff val="40000"/>
                  </a:schemeClr>
                </a:solidFill>
                <a:latin typeface="Microsoft YaHei UI" panose="020B0503020204020204" pitchFamily="34" charset="-122"/>
                <a:ea typeface="Microsoft YaHei UI" panose="020B0503020204020204" pitchFamily="34" charset="-122"/>
                <a:cs typeface="Arial" panose="020B0604020202020204" pitchFamily="34" charset="0"/>
              </a:rPr>
              <a:t>intrisically</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sz="2200">
                <a:latin typeface="Microsoft YaHei UI" panose="020B0503020204020204" pitchFamily="34" charset="-122"/>
                <a:ea typeface="Microsoft YaHei UI" panose="020B0503020204020204" pitchFamily="34" charset="-122"/>
                <a:cs typeface="Arial" panose="020B0604020202020204" pitchFamily="34" charset="0"/>
              </a:rPr>
              <a:t>interpretable.</a:t>
            </a:r>
          </a:p>
          <a:p>
            <a:pPr lvl="1">
              <a:buFont typeface="Courier New" panose="02070309020205020404" pitchFamily="49" charset="0"/>
              <a:buChar char="o"/>
            </a:pPr>
            <a:r>
              <a:rPr lang="en-US" sz="2000">
                <a:latin typeface="Microsoft YaHei UI" panose="020B0503020204020204" pitchFamily="34" charset="-122"/>
                <a:ea typeface="Microsoft YaHei UI" panose="020B0503020204020204" pitchFamily="34" charset="-122"/>
                <a:cs typeface="Arial" panose="020B0604020202020204" pitchFamily="34" charset="0"/>
              </a:rPr>
              <a:t>Extract rules by enumerating all paths from root to leaves</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regardless</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any</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input.</a:t>
            </a:r>
            <a:endParaRPr lang="en-US" sz="1600">
              <a:latin typeface="Microsoft YaHei UI" panose="020B0503020204020204" pitchFamily="34" charset="-122"/>
              <a:ea typeface="Microsoft YaHei UI" panose="020B0503020204020204" pitchFamily="34" charset="-122"/>
            </a:endParaRPr>
          </a:p>
          <a:p>
            <a:endParaRPr lang="en-US" sz="2000"/>
          </a:p>
          <a:p>
            <a:endParaRPr lang="en-US" sz="2000"/>
          </a:p>
        </p:txBody>
      </p:sp>
      <p:pic>
        <p:nvPicPr>
          <p:cNvPr id="1026" name="Picture 2" descr="Machine learning for Banking: Loan approval use case | by Youssef Fenjiro |  Medium">
            <a:extLst>
              <a:ext uri="{FF2B5EF4-FFF2-40B4-BE49-F238E27FC236}">
                <a16:creationId xmlns:a16="http://schemas.microsoft.com/office/drawing/2014/main" id="{CC3991C1-C07E-1BAB-E5F8-79327261C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61" y="2127935"/>
            <a:ext cx="5179280" cy="2589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14F951-CCBC-0385-F1E7-D8E612F3BAFD}"/>
              </a:ext>
            </a:extLst>
          </p:cNvPr>
          <p:cNvSpPr txBox="1"/>
          <p:nvPr/>
        </p:nvSpPr>
        <p:spPr>
          <a:xfrm>
            <a:off x="5713363" y="1813173"/>
            <a:ext cx="6478637" cy="2893100"/>
          </a:xfrm>
          <a:prstGeom prst="rect">
            <a:avLst/>
          </a:prstGeom>
          <a:noFill/>
        </p:spPr>
        <p:txBody>
          <a:bodyPr wrap="square" rtlCol="0">
            <a:spAutoFit/>
          </a:bodyPr>
          <a:lstStyle/>
          <a:p>
            <a:r>
              <a:rPr lang="en-US" sz="2200" b="1" dirty="0">
                <a:latin typeface="Microsoft YaHei UI" panose="020B0503020204020204" pitchFamily="34" charset="-122"/>
                <a:ea typeface="Microsoft YaHei UI" panose="020B0503020204020204" pitchFamily="34" charset="-122"/>
                <a:cs typeface="Arial" panose="020B0604020202020204" pitchFamily="34" charset="0"/>
              </a:rPr>
              <a:t>Extracted rules:</a:t>
            </a:r>
          </a:p>
          <a:p>
            <a:pPr marL="342900" indent="-342900">
              <a:buFont typeface="Arial" panose="020B0604020202020204" pitchFamily="34" charset="0"/>
              <a:buChar char="•"/>
            </a:pPr>
            <a:r>
              <a:rPr lang="en-US" sz="1600" dirty="0">
                <a:latin typeface="Monaco" pitchFamily="2" charset="77"/>
                <a:cs typeface="Arial" panose="020B0604020202020204" pitchFamily="34" charset="0"/>
              </a:rPr>
              <a:t>Age &lt;= 40 &amp; income &gt; 166.5  =&gt; </a:t>
            </a:r>
            <a:r>
              <a:rPr lang="en-US" sz="1600" dirty="0">
                <a:highlight>
                  <a:srgbClr val="00FF00"/>
                </a:highlight>
                <a:latin typeface="Monaco" pitchFamily="2" charset="77"/>
                <a:cs typeface="Arial" panose="020B0604020202020204" pitchFamily="34" charset="0"/>
              </a:rPr>
              <a:t>Granted</a:t>
            </a:r>
          </a:p>
          <a:p>
            <a:pPr marL="342900" indent="-342900">
              <a:buFont typeface="Arial" panose="020B0604020202020204" pitchFamily="34" charset="0"/>
              <a:buChar char="•"/>
            </a:pPr>
            <a:r>
              <a:rPr lang="en-US" sz="1600" dirty="0">
                <a:latin typeface="Monaco" pitchFamily="2" charset="77"/>
                <a:cs typeface="Arial" panose="020B0604020202020204" pitchFamily="34" charset="0"/>
              </a:rPr>
              <a:t>Age &lt;= 40 &amp; income &lt;= 166.5 &amp; AMSA &gt; 657  =&gt; </a:t>
            </a:r>
            <a:r>
              <a:rPr lang="en-US" sz="1600" dirty="0">
                <a:highlight>
                  <a:srgbClr val="00FF00"/>
                </a:highlight>
                <a:latin typeface="Monaco" pitchFamily="2" charset="77"/>
                <a:cs typeface="Arial" panose="020B0604020202020204" pitchFamily="34" charset="0"/>
              </a:rPr>
              <a:t>Granted</a:t>
            </a:r>
          </a:p>
          <a:p>
            <a:pPr marL="342900" indent="-342900">
              <a:buFont typeface="Arial" panose="020B0604020202020204" pitchFamily="34" charset="0"/>
              <a:buChar char="•"/>
            </a:pPr>
            <a:r>
              <a:rPr lang="en-US" sz="1600" dirty="0">
                <a:latin typeface="Monaco" pitchFamily="2" charset="77"/>
                <a:cs typeface="Arial" panose="020B0604020202020204" pitchFamily="34" charset="0"/>
              </a:rPr>
              <a:t>Age &lt;= 40 &amp; income &lt;= 166.5 &amp; AMSA &lt;= 657 </a:t>
            </a:r>
            <a:br>
              <a:rPr lang="en-US" sz="1600" dirty="0">
                <a:latin typeface="Monaco" pitchFamily="2" charset="77"/>
                <a:cs typeface="Arial" panose="020B0604020202020204" pitchFamily="34" charset="0"/>
              </a:rPr>
            </a:br>
            <a:r>
              <a:rPr lang="en-US" sz="1600" dirty="0">
                <a:latin typeface="Monaco" pitchFamily="2" charset="77"/>
                <a:cs typeface="Arial" panose="020B0604020202020204" pitchFamily="34" charset="0"/>
              </a:rPr>
              <a:t>=&gt; </a:t>
            </a:r>
            <a:r>
              <a:rPr lang="en-US" sz="1600" dirty="0">
                <a:highlight>
                  <a:srgbClr val="FF0000"/>
                </a:highlight>
                <a:latin typeface="Monaco" pitchFamily="2" charset="77"/>
                <a:cs typeface="Arial" panose="020B0604020202020204" pitchFamily="34" charset="0"/>
              </a:rPr>
              <a:t>Not Granted</a:t>
            </a:r>
          </a:p>
          <a:p>
            <a:pPr marL="342900" indent="-342900">
              <a:buFont typeface="Arial" panose="020B0604020202020204" pitchFamily="34" charset="0"/>
              <a:buChar char="•"/>
            </a:pPr>
            <a:r>
              <a:rPr lang="en-US" sz="1600" dirty="0">
                <a:latin typeface="Monaco" pitchFamily="2" charset="77"/>
                <a:cs typeface="Arial" panose="020B0604020202020204" pitchFamily="34" charset="0"/>
              </a:rPr>
              <a:t>Age &gt; 40 &amp; AMSA &gt; 433 =&gt; </a:t>
            </a:r>
            <a:r>
              <a:rPr lang="en-US" sz="1600" dirty="0">
                <a:highlight>
                  <a:srgbClr val="00FF00"/>
                </a:highlight>
                <a:latin typeface="Monaco" pitchFamily="2" charset="77"/>
                <a:cs typeface="Arial" panose="020B0604020202020204" pitchFamily="34" charset="0"/>
              </a:rPr>
              <a:t>Granted</a:t>
            </a:r>
          </a:p>
          <a:p>
            <a:pPr marL="342900" indent="-342900">
              <a:buFont typeface="Arial" panose="020B0604020202020204" pitchFamily="34" charset="0"/>
              <a:buChar char="•"/>
            </a:pPr>
            <a:r>
              <a:rPr lang="en-US" sz="1600" dirty="0">
                <a:latin typeface="Monaco" pitchFamily="2" charset="77"/>
                <a:cs typeface="Arial" panose="020B0604020202020204" pitchFamily="34" charset="0"/>
              </a:rPr>
              <a:t>Age &gt; 40 &amp; AMSA &lt;= 433 &amp; Credit duration &lt;=38</a:t>
            </a:r>
            <a:br>
              <a:rPr lang="en-US" sz="1600" dirty="0">
                <a:latin typeface="Monaco" pitchFamily="2" charset="77"/>
                <a:cs typeface="Arial" panose="020B0604020202020204" pitchFamily="34" charset="0"/>
              </a:rPr>
            </a:br>
            <a:r>
              <a:rPr lang="en-US" sz="1600" dirty="0">
                <a:latin typeface="Monaco" pitchFamily="2" charset="77"/>
                <a:cs typeface="Arial" panose="020B0604020202020204" pitchFamily="34" charset="0"/>
              </a:rPr>
              <a:t>=&gt; </a:t>
            </a:r>
            <a:r>
              <a:rPr lang="en-US" sz="1600" dirty="0">
                <a:highlight>
                  <a:srgbClr val="00FF00"/>
                </a:highlight>
                <a:latin typeface="Monaco" pitchFamily="2" charset="77"/>
                <a:cs typeface="Arial" panose="020B0604020202020204" pitchFamily="34" charset="0"/>
              </a:rPr>
              <a:t>Granted</a:t>
            </a:r>
          </a:p>
          <a:p>
            <a:pPr marL="342900" indent="-342900">
              <a:buFont typeface="Arial" panose="020B0604020202020204" pitchFamily="34" charset="0"/>
              <a:buChar char="•"/>
            </a:pPr>
            <a:r>
              <a:rPr lang="en-US" sz="1600" dirty="0">
                <a:latin typeface="Monaco" pitchFamily="2" charset="77"/>
                <a:cs typeface="Arial" panose="020B0604020202020204" pitchFamily="34" charset="0"/>
              </a:rPr>
              <a:t>Age &gt; 40 &amp; AMSA &lt;= 433 &amp; Credit duration &gt; 38</a:t>
            </a:r>
            <a:br>
              <a:rPr lang="en-US" sz="1600" dirty="0">
                <a:latin typeface="Monaco" pitchFamily="2" charset="77"/>
                <a:cs typeface="Arial" panose="020B0604020202020204" pitchFamily="34" charset="0"/>
              </a:rPr>
            </a:br>
            <a:r>
              <a:rPr lang="en-US" sz="1600" dirty="0">
                <a:latin typeface="Monaco" pitchFamily="2" charset="77"/>
                <a:cs typeface="Arial" panose="020B0604020202020204" pitchFamily="34" charset="0"/>
              </a:rPr>
              <a:t>=&gt; </a:t>
            </a:r>
            <a:r>
              <a:rPr lang="en-US" sz="1600" dirty="0">
                <a:highlight>
                  <a:srgbClr val="FF0000"/>
                </a:highlight>
                <a:latin typeface="Monaco" pitchFamily="2" charset="77"/>
                <a:cs typeface="Arial" panose="020B0604020202020204" pitchFamily="34" charset="0"/>
              </a:rPr>
              <a:t>Not Granted</a:t>
            </a:r>
          </a:p>
        </p:txBody>
      </p:sp>
      <p:sp>
        <p:nvSpPr>
          <p:cNvPr id="6" name="TextBox 5">
            <a:extLst>
              <a:ext uri="{FF2B5EF4-FFF2-40B4-BE49-F238E27FC236}">
                <a16:creationId xmlns:a16="http://schemas.microsoft.com/office/drawing/2014/main" id="{097337F4-F2F7-628E-5A44-BF5F5E16F2D7}"/>
              </a:ext>
            </a:extLst>
          </p:cNvPr>
          <p:cNvSpPr txBox="1"/>
          <p:nvPr/>
        </p:nvSpPr>
        <p:spPr>
          <a:xfrm>
            <a:off x="442384" y="4875550"/>
            <a:ext cx="5063157" cy="338554"/>
          </a:xfrm>
          <a:prstGeom prst="rect">
            <a:avLst/>
          </a:prstGeom>
          <a:noFill/>
          <a:ln>
            <a:solidFill>
              <a:schemeClr val="tx1">
                <a:lumMod val="65000"/>
                <a:lumOff val="35000"/>
              </a:schemeClr>
            </a:solidFill>
          </a:ln>
        </p:spPr>
        <p:txBody>
          <a:bodyPr wrap="square">
            <a:spAutoFit/>
          </a:bodyPr>
          <a:lstStyle/>
          <a:p>
            <a:r>
              <a:rPr lang="en-US" sz="1600" i="1" dirty="0">
                <a:latin typeface="Microsoft YaHei UI" panose="020B0503020204020204" pitchFamily="34" charset="-122"/>
                <a:ea typeface="Microsoft YaHei UI" panose="020B0503020204020204" pitchFamily="34" charset="-122"/>
                <a:cs typeface="Arial" panose="020B0604020202020204" pitchFamily="34" charset="0"/>
              </a:rPr>
              <a:t>Complexity: depth </a:t>
            </a:r>
            <a:r>
              <a:rPr lang="en-US" altLang="zh-CN" sz="1600" i="1"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1600" i="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600" i="1" dirty="0">
                <a:latin typeface="Microsoft YaHei UI" panose="020B0503020204020204" pitchFamily="34" charset="-122"/>
                <a:ea typeface="Microsoft YaHei UI" panose="020B0503020204020204" pitchFamily="34" charset="-122"/>
                <a:cs typeface="Arial" panose="020B0604020202020204" pitchFamily="34" charset="0"/>
              </a:rPr>
              <a:t>number</a:t>
            </a:r>
            <a:r>
              <a:rPr lang="zh-CN" altLang="en-US" sz="1600" i="1" dirty="0">
                <a:latin typeface="Microsoft YaHei UI" panose="020B0503020204020204" pitchFamily="34" charset="-122"/>
                <a:ea typeface="Microsoft YaHei UI" panose="020B0503020204020204" pitchFamily="34" charset="-122"/>
                <a:cs typeface="Arial" panose="020B0604020202020204" pitchFamily="34" charset="0"/>
              </a:rPr>
              <a:t> </a:t>
            </a:r>
            <a:r>
              <a:rPr lang="en-US" sz="1600" i="1" dirty="0">
                <a:latin typeface="Microsoft YaHei UI" panose="020B0503020204020204" pitchFamily="34" charset="-122"/>
                <a:ea typeface="Microsoft YaHei UI" panose="020B0503020204020204" pitchFamily="34" charset="-122"/>
                <a:cs typeface="Arial" panose="020B0604020202020204" pitchFamily="34" charset="0"/>
              </a:rPr>
              <a:t>of the leaves</a:t>
            </a:r>
            <a:endParaRPr lang="en-US" sz="1600" i="1" dirty="0">
              <a:latin typeface="Microsoft YaHei UI" panose="020B0503020204020204" pitchFamily="34" charset="-122"/>
              <a:ea typeface="Microsoft YaHei UI" panose="020B0503020204020204" pitchFamily="34" charset="-122"/>
            </a:endParaRPr>
          </a:p>
        </p:txBody>
      </p:sp>
      <p:sp>
        <p:nvSpPr>
          <p:cNvPr id="5" name="TextBox 4">
            <a:extLst>
              <a:ext uri="{FF2B5EF4-FFF2-40B4-BE49-F238E27FC236}">
                <a16:creationId xmlns:a16="http://schemas.microsoft.com/office/drawing/2014/main" id="{19071D90-09A9-1648-0FBD-7763140F94E1}"/>
              </a:ext>
            </a:extLst>
          </p:cNvPr>
          <p:cNvSpPr txBox="1"/>
          <p:nvPr/>
        </p:nvSpPr>
        <p:spPr>
          <a:xfrm>
            <a:off x="5818414" y="5049622"/>
            <a:ext cx="5863465" cy="1538883"/>
          </a:xfrm>
          <a:prstGeom prst="rect">
            <a:avLst/>
          </a:prstGeom>
          <a:noFill/>
        </p:spPr>
        <p:txBody>
          <a:bodyPr wrap="none" rtlCol="0">
            <a:spAutoFit/>
          </a:bodyPr>
          <a:lstStyle/>
          <a:p>
            <a:r>
              <a:rPr lang="en-US" altLang="zh-CN" sz="2200" b="1">
                <a:latin typeface="Microsoft YaHei UI" panose="020B0503020204020204" pitchFamily="34" charset="-122"/>
                <a:ea typeface="Microsoft YaHei UI" panose="020B0503020204020204" pitchFamily="34" charset="-122"/>
              </a:rPr>
              <a:t>Why</a:t>
            </a:r>
            <a:r>
              <a:rPr lang="zh-CN" altLang="en-US" sz="2200" b="1">
                <a:latin typeface="Microsoft YaHei UI" panose="020B0503020204020204" pitchFamily="34" charset="-122"/>
                <a:ea typeface="Microsoft YaHei UI" panose="020B0503020204020204" pitchFamily="34" charset="-122"/>
              </a:rPr>
              <a:t> </a:t>
            </a:r>
            <a:r>
              <a:rPr lang="en-US" altLang="zh-CN" sz="2200" b="1">
                <a:latin typeface="Microsoft YaHei UI" panose="020B0503020204020204" pitchFamily="34" charset="-122"/>
                <a:ea typeface="Microsoft YaHei UI" panose="020B0503020204020204" pitchFamily="34" charset="-122"/>
              </a:rPr>
              <a:t>rules</a:t>
            </a:r>
            <a:r>
              <a:rPr lang="zh-CN" altLang="en-US" sz="2200" b="1">
                <a:latin typeface="Microsoft YaHei UI" panose="020B0503020204020204" pitchFamily="34" charset="-122"/>
                <a:ea typeface="Microsoft YaHei UI" panose="020B0503020204020204" pitchFamily="34" charset="-122"/>
              </a:rPr>
              <a:t> </a:t>
            </a:r>
            <a:r>
              <a:rPr lang="en-US" altLang="zh-CN" sz="2200" b="1">
                <a:latin typeface="Microsoft YaHei UI" panose="020B0503020204020204" pitchFamily="34" charset="-122"/>
                <a:ea typeface="Microsoft YaHei UI" panose="020B0503020204020204" pitchFamily="34" charset="-122"/>
              </a:rPr>
              <a:t>are</a:t>
            </a:r>
            <a:r>
              <a:rPr lang="zh-CN" altLang="en-US" sz="2200" b="1">
                <a:latin typeface="Microsoft YaHei UI" panose="020B0503020204020204" pitchFamily="34" charset="-122"/>
                <a:ea typeface="Microsoft YaHei UI" panose="020B0503020204020204" pitchFamily="34" charset="-122"/>
              </a:rPr>
              <a:t> </a:t>
            </a:r>
            <a:r>
              <a:rPr lang="en-US" altLang="zh-CN" sz="2200" b="1">
                <a:latin typeface="Microsoft YaHei UI" panose="020B0503020204020204" pitchFamily="34" charset="-122"/>
                <a:ea typeface="Microsoft YaHei UI" panose="020B0503020204020204" pitchFamily="34" charset="-122"/>
              </a:rPr>
              <a:t>intrinsically</a:t>
            </a:r>
            <a:r>
              <a:rPr lang="zh-CN" altLang="en-US" sz="2200" b="1">
                <a:latin typeface="Microsoft YaHei UI" panose="020B0503020204020204" pitchFamily="34" charset="-122"/>
                <a:ea typeface="Microsoft YaHei UI" panose="020B0503020204020204" pitchFamily="34" charset="-122"/>
              </a:rPr>
              <a:t> </a:t>
            </a:r>
            <a:r>
              <a:rPr lang="en-US" altLang="zh-CN" sz="2200" b="1">
                <a:latin typeface="Microsoft YaHei UI" panose="020B0503020204020204" pitchFamily="34" charset="-122"/>
                <a:ea typeface="Microsoft YaHei UI" panose="020B0503020204020204" pitchFamily="34" charset="-122"/>
              </a:rPr>
              <a:t>interpretable:</a:t>
            </a:r>
          </a:p>
          <a:p>
            <a:pPr marL="342900" indent="-342900">
              <a:buAutoNum type="arabicParenR"/>
            </a:pPr>
            <a:r>
              <a:rPr lang="en-US" altLang="zh-CN">
                <a:latin typeface="Microsoft YaHei UI" panose="020B0503020204020204" pitchFamily="34" charset="-122"/>
                <a:ea typeface="Microsoft YaHei UI" panose="020B0503020204020204" pitchFamily="34" charset="-122"/>
              </a:rPr>
              <a:t>Logical</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structure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fit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human</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thought</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process</a:t>
            </a:r>
          </a:p>
          <a:p>
            <a:pPr marL="342900" indent="-342900">
              <a:buAutoNum type="arabicParenR"/>
            </a:pPr>
            <a:r>
              <a:rPr lang="en-US" altLang="zh-CN">
                <a:latin typeface="Microsoft YaHei UI" panose="020B0503020204020204" pitchFamily="34" charset="-122"/>
                <a:ea typeface="Microsoft YaHei UI" panose="020B0503020204020204" pitchFamily="34" charset="-122"/>
              </a:rPr>
              <a:t>Attributes</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are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grounded</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and</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interpretable.</a:t>
            </a:r>
          </a:p>
          <a:p>
            <a:pPr marL="342900" indent="-342900">
              <a:buAutoNum type="arabicParenR"/>
            </a:pPr>
            <a:r>
              <a:rPr lang="en-US" altLang="zh-CN">
                <a:latin typeface="Microsoft YaHei UI" panose="020B0503020204020204" pitchFamily="34" charset="-122"/>
                <a:ea typeface="Microsoft YaHei UI" panose="020B0503020204020204" pitchFamily="34" charset="-122"/>
              </a:rPr>
              <a:t>Allow</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a</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case-by-case</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reasoning</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process</a:t>
            </a:r>
          </a:p>
          <a:p>
            <a:pPr marL="342900" indent="-342900">
              <a:buAutoNum type="arabicParenR"/>
            </a:pPr>
            <a:r>
              <a:rPr lang="en-US" altLang="zh-CN">
                <a:latin typeface="Microsoft YaHei UI" panose="020B0503020204020204" pitchFamily="34" charset="-122"/>
                <a:ea typeface="Microsoft YaHei UI" panose="020B0503020204020204" pitchFamily="34" charset="-122"/>
              </a:rPr>
              <a:t>Allow</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intervention</a:t>
            </a:r>
            <a:r>
              <a:rPr lang="zh-CN" altLang="en-US">
                <a:latin typeface="Microsoft YaHei UI" panose="020B0503020204020204" pitchFamily="34" charset="-122"/>
                <a:ea typeface="Microsoft YaHei UI" panose="020B0503020204020204" pitchFamily="34" charset="-122"/>
              </a:rPr>
              <a:t> </a:t>
            </a:r>
            <a:r>
              <a:rPr lang="en-US" altLang="zh-CN">
                <a:latin typeface="Microsoft YaHei UI" panose="020B0503020204020204" pitchFamily="34" charset="-122"/>
                <a:ea typeface="Microsoft YaHei UI" panose="020B0503020204020204" pitchFamily="34" charset="-122"/>
              </a:rPr>
              <a:t>(counterfactual).</a:t>
            </a:r>
            <a:endParaRPr lang="en-CN">
              <a:latin typeface="Microsoft YaHei UI" panose="020B0503020204020204" pitchFamily="34" charset="-122"/>
              <a:ea typeface="Microsoft YaHei UI" panose="020B0503020204020204" pitchFamily="34" charset="-122"/>
            </a:endParaRPr>
          </a:p>
        </p:txBody>
      </p:sp>
      <p:sp>
        <p:nvSpPr>
          <p:cNvPr id="7" name="Right Brace 6">
            <a:extLst>
              <a:ext uri="{FF2B5EF4-FFF2-40B4-BE49-F238E27FC236}">
                <a16:creationId xmlns:a16="http://schemas.microsoft.com/office/drawing/2014/main" id="{4BF7DAA0-FEB9-78A3-47C6-32776A502F49}"/>
              </a:ext>
            </a:extLst>
          </p:cNvPr>
          <p:cNvSpPr/>
          <p:nvPr/>
        </p:nvSpPr>
        <p:spPr>
          <a:xfrm rot="10800000">
            <a:off x="5563555" y="5459665"/>
            <a:ext cx="149808" cy="470079"/>
          </a:xfrm>
          <a:prstGeom prst="rightBrace">
            <a:avLst/>
          </a:prstGeom>
          <a:ln>
            <a:solidFill>
              <a:schemeClr val="tx2">
                <a:lumMod val="25000"/>
                <a:lumOff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8" name="Right Brace 7">
            <a:extLst>
              <a:ext uri="{FF2B5EF4-FFF2-40B4-BE49-F238E27FC236}">
                <a16:creationId xmlns:a16="http://schemas.microsoft.com/office/drawing/2014/main" id="{F798D8C6-9467-78B0-2297-180A219EFB50}"/>
              </a:ext>
            </a:extLst>
          </p:cNvPr>
          <p:cNvSpPr/>
          <p:nvPr/>
        </p:nvSpPr>
        <p:spPr>
          <a:xfrm rot="10800000">
            <a:off x="5563554" y="6069095"/>
            <a:ext cx="101453" cy="470079"/>
          </a:xfrm>
          <a:prstGeom prst="rightBrace">
            <a:avLst/>
          </a:prstGeom>
          <a:ln>
            <a:solidFill>
              <a:schemeClr val="accent5">
                <a:lumMod val="40000"/>
                <a:lumOff val="6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9" name="TextBox 8">
            <a:extLst>
              <a:ext uri="{FF2B5EF4-FFF2-40B4-BE49-F238E27FC236}">
                <a16:creationId xmlns:a16="http://schemas.microsoft.com/office/drawing/2014/main" id="{C34D2D9B-2AA3-CD13-5FD2-A68CB577086A}"/>
              </a:ext>
            </a:extLst>
          </p:cNvPr>
          <p:cNvSpPr txBox="1"/>
          <p:nvPr/>
        </p:nvSpPr>
        <p:spPr>
          <a:xfrm>
            <a:off x="4352650" y="5510039"/>
            <a:ext cx="1309985" cy="369332"/>
          </a:xfrm>
          <a:prstGeom prst="rect">
            <a:avLst/>
          </a:prstGeom>
          <a:noFill/>
        </p:spPr>
        <p:txBody>
          <a:bodyPr wrap="square">
            <a:spAutoFit/>
          </a:bodyPr>
          <a:lstStyle/>
          <a:p>
            <a:r>
              <a:rPr lang="en-US" altLang="zh-CN" b="1">
                <a:solidFill>
                  <a:schemeClr val="accent1">
                    <a:lumMod val="60000"/>
                    <a:lumOff val="40000"/>
                  </a:schemeClr>
                </a:solidFill>
                <a:latin typeface="Microsoft YaHei UI" panose="020B0503020204020204" pitchFamily="34" charset="-122"/>
                <a:ea typeface="Microsoft YaHei UI" panose="020B0503020204020204" pitchFamily="34" charset="-122"/>
              </a:rPr>
              <a:t>Format</a:t>
            </a:r>
            <a:endParaRPr lang="en-CN"/>
          </a:p>
        </p:txBody>
      </p:sp>
      <p:sp>
        <p:nvSpPr>
          <p:cNvPr id="10" name="TextBox 9">
            <a:extLst>
              <a:ext uri="{FF2B5EF4-FFF2-40B4-BE49-F238E27FC236}">
                <a16:creationId xmlns:a16="http://schemas.microsoft.com/office/drawing/2014/main" id="{4EBF156C-B2B0-721B-43B0-2E7ECE0D1FE4}"/>
              </a:ext>
            </a:extLst>
          </p:cNvPr>
          <p:cNvSpPr txBox="1"/>
          <p:nvPr/>
        </p:nvSpPr>
        <p:spPr>
          <a:xfrm>
            <a:off x="4352650" y="6069095"/>
            <a:ext cx="1152891" cy="369332"/>
          </a:xfrm>
          <a:prstGeom prst="rect">
            <a:avLst/>
          </a:prstGeom>
          <a:noFill/>
        </p:spPr>
        <p:txBody>
          <a:bodyPr wrap="square">
            <a:spAutoFit/>
          </a:bodyPr>
          <a:lstStyle/>
          <a:p>
            <a:r>
              <a:rPr lang="en-US" altLang="zh-CN" b="1">
                <a:solidFill>
                  <a:schemeClr val="accent5">
                    <a:lumMod val="60000"/>
                    <a:lumOff val="40000"/>
                  </a:schemeClr>
                </a:solidFill>
                <a:latin typeface="Microsoft YaHei UI" panose="020B0503020204020204" pitchFamily="34" charset="-122"/>
                <a:ea typeface="Microsoft YaHei UI" panose="020B0503020204020204" pitchFamily="34" charset="-122"/>
              </a:rPr>
              <a:t>Content</a:t>
            </a:r>
            <a:endParaRPr lang="en-CN">
              <a:solidFill>
                <a:schemeClr val="accent5">
                  <a:lumMod val="60000"/>
                  <a:lumOff val="40000"/>
                </a:schemeClr>
              </a:solidFill>
            </a:endParaRPr>
          </a:p>
        </p:txBody>
      </p:sp>
      <p:sp>
        <p:nvSpPr>
          <p:cNvPr id="11" name="Title 1">
            <a:extLst>
              <a:ext uri="{FF2B5EF4-FFF2-40B4-BE49-F238E27FC236}">
                <a16:creationId xmlns:a16="http://schemas.microsoft.com/office/drawing/2014/main" id="{0E7AC2F5-5EC9-AE7C-4182-33B31C30C3D9}"/>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zh-CN"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Explaining</a:t>
            </a:r>
            <a:r>
              <a:rPr kumimoji="0" lang="zh-CN" altLang="en-US"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on</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e</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decision</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tree</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C501D780-CD2C-A33D-0D61-40EA4B5169AC}"/>
              </a:ext>
            </a:extLst>
          </p:cNvPr>
          <p:cNvSpPr txBox="1"/>
          <p:nvPr/>
        </p:nvSpPr>
        <p:spPr>
          <a:xfrm>
            <a:off x="326261" y="6211669"/>
            <a:ext cx="5004315" cy="646331"/>
          </a:xfrm>
          <a:prstGeom prst="rect">
            <a:avLst/>
          </a:prstGeom>
          <a:noFill/>
        </p:spPr>
        <p:txBody>
          <a:bodyPr wrap="square" rtlCol="0">
            <a:spAutoFit/>
          </a:bodyPr>
          <a:lstStyle/>
          <a:p>
            <a:r>
              <a:rPr lang="en-US" altLang="zh-CN" sz="1200" dirty="0"/>
              <a:t>Image Source: </a:t>
            </a:r>
          </a:p>
          <a:p>
            <a:r>
              <a:rPr lang="en-US" sz="1200" dirty="0"/>
              <a:t>https://</a:t>
            </a:r>
            <a:r>
              <a:rPr lang="en-US" sz="1200" dirty="0" err="1"/>
              <a:t>www.analyticsvidhya.com</a:t>
            </a:r>
            <a:r>
              <a:rPr lang="en-US" sz="1200" dirty="0"/>
              <a:t>/blog/2021/06/what-is-predictive-analytics-an-introductory-guide-for-data-science-beginners/</a:t>
            </a:r>
          </a:p>
        </p:txBody>
      </p:sp>
    </p:spTree>
    <p:extLst>
      <p:ext uri="{BB962C8B-B14F-4D97-AF65-F5344CB8AC3E}">
        <p14:creationId xmlns:p14="http://schemas.microsoft.com/office/powerpoint/2010/main" val="906743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563AB0-5DA3-903A-46F5-3A098448B35C}"/>
              </a:ext>
            </a:extLst>
          </p:cNvPr>
          <p:cNvSpPr txBox="1"/>
          <p:nvPr/>
        </p:nvSpPr>
        <p:spPr>
          <a:xfrm>
            <a:off x="352036" y="1237942"/>
            <a:ext cx="5768539" cy="3231654"/>
          </a:xfrm>
          <a:prstGeom prst="rect">
            <a:avLst/>
          </a:prstGeom>
          <a:noFill/>
        </p:spPr>
        <p:txBody>
          <a:bodyPr wrap="square">
            <a:spAutoFit/>
          </a:bodyPr>
          <a:lstStyle/>
          <a:p>
            <a:pPr marL="342900" indent="-342900">
              <a:buFont typeface="Arial" panose="020B0604020202020204" pitchFamily="34" charset="0"/>
              <a:buChar char="•"/>
            </a:pPr>
            <a:r>
              <a:rPr lang="en-CN" altLang="zh-CN" sz="2200" dirty="0">
                <a:latin typeface="Microsoft YaHei UI" panose="020B0503020204020204" pitchFamily="34" charset="-122"/>
                <a:ea typeface="Microsoft YaHei UI" panose="020B0503020204020204" pitchFamily="34" charset="-122"/>
                <a:cs typeface="Arial" panose="020B0604020202020204" pitchFamily="34" charset="0"/>
              </a:rPr>
              <a:t>Use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labels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nearest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neighbors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classify</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target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instance:</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Intuition: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if</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animal</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has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feather</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like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duck,</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makes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sound</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like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duck,</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walks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like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duck,</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it’s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likely</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duck.</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Need</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choose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similarity</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metric</a:t>
            </a:r>
          </a:p>
          <a:p>
            <a:pPr marL="1257300" lvl="2" indent="-34290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Linear</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or</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non-linear</a:t>
            </a:r>
          </a:p>
          <a:p>
            <a:pPr marL="1257300" lvl="2" indent="-34290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Can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combined</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with</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metric</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learning</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or</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representation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learning.</a:t>
            </a:r>
          </a:p>
          <a:p>
            <a:pPr marL="800100" lvl="1" indent="-342900">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Example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classifiers: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err="1">
                <a:latin typeface="Microsoft YaHei UI" panose="020B0503020204020204" pitchFamily="34" charset="-122"/>
                <a:ea typeface="Microsoft YaHei UI" panose="020B0503020204020204" pitchFamily="34" charset="-122"/>
                <a:cs typeface="Arial" panose="020B0604020202020204" pitchFamily="34" charset="0"/>
              </a:rPr>
              <a:t>kNN</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SVM</a:t>
            </a:r>
          </a:p>
        </p:txBody>
      </p:sp>
      <p:pic>
        <p:nvPicPr>
          <p:cNvPr id="4100" name="Picture 4" descr="How To Keep Ducks - Duck Keeping Tips For Beginners">
            <a:extLst>
              <a:ext uri="{FF2B5EF4-FFF2-40B4-BE49-F238E27FC236}">
                <a16:creationId xmlns:a16="http://schemas.microsoft.com/office/drawing/2014/main" id="{3F5BE757-CBDC-59F9-F041-A4C39782B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2284" y="887417"/>
            <a:ext cx="1060614" cy="10552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uck test - Wikipedia">
            <a:extLst>
              <a:ext uri="{FF2B5EF4-FFF2-40B4-BE49-F238E27FC236}">
                <a16:creationId xmlns:a16="http://schemas.microsoft.com/office/drawing/2014/main" id="{764C74F3-A5D2-1B8B-F4CC-8C3F95E64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2224" y="4743977"/>
            <a:ext cx="1366343" cy="10375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Researchers Pinpoint Date When Chickens Were First Domesticated |  Smithsonian">
            <a:extLst>
              <a:ext uri="{FF2B5EF4-FFF2-40B4-BE49-F238E27FC236}">
                <a16:creationId xmlns:a16="http://schemas.microsoft.com/office/drawing/2014/main" id="{75D464C5-6537-3936-0196-49447D85111C}"/>
              </a:ext>
            </a:extLst>
          </p:cNvPr>
          <p:cNvSpPr>
            <a:spLocks noChangeAspect="1" noChangeArrowheads="1"/>
          </p:cNvSpPr>
          <p:nvPr/>
        </p:nvSpPr>
        <p:spPr bwMode="auto">
          <a:xfrm>
            <a:off x="7060223" y="283620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4108" name="Picture 12" descr="Chicken - Wikipedia">
            <a:extLst>
              <a:ext uri="{FF2B5EF4-FFF2-40B4-BE49-F238E27FC236}">
                <a16:creationId xmlns:a16="http://schemas.microsoft.com/office/drawing/2014/main" id="{E05EBFAE-7EFE-ABBF-AD82-5CBA6B279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096" y="4672110"/>
            <a:ext cx="1109052" cy="14801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39391B1-F1F6-5298-EA91-F21E41179920}"/>
              </a:ext>
            </a:extLst>
          </p:cNvPr>
          <p:cNvPicPr>
            <a:picLocks noChangeAspect="1"/>
          </p:cNvPicPr>
          <p:nvPr/>
        </p:nvPicPr>
        <p:blipFill>
          <a:blip r:embed="rId5"/>
          <a:stretch>
            <a:fillRect/>
          </a:stretch>
        </p:blipFill>
        <p:spPr>
          <a:xfrm>
            <a:off x="6877634" y="2577940"/>
            <a:ext cx="2072728" cy="2094170"/>
          </a:xfrm>
          <a:prstGeom prst="rect">
            <a:avLst/>
          </a:prstGeom>
        </p:spPr>
      </p:pic>
      <p:pic>
        <p:nvPicPr>
          <p:cNvPr id="4110" name="Picture 14" descr="Black swan theory - Wikipedia">
            <a:extLst>
              <a:ext uri="{FF2B5EF4-FFF2-40B4-BE49-F238E27FC236}">
                <a16:creationId xmlns:a16="http://schemas.microsoft.com/office/drawing/2014/main" id="{304FAD1E-D350-ECE5-F0BE-B9CFAD7C52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7130" y="1700960"/>
            <a:ext cx="2512385" cy="16749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23EDE017-3740-9964-A125-1A73E12CDDF1}"/>
              </a:ext>
            </a:extLst>
          </p:cNvPr>
          <p:cNvCxnSpPr>
            <a:cxnSpLocks/>
          </p:cNvCxnSpPr>
          <p:nvPr/>
        </p:nvCxnSpPr>
        <p:spPr>
          <a:xfrm flipH="1">
            <a:off x="6024954" y="4005482"/>
            <a:ext cx="1109088" cy="666628"/>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AFE221-4758-C156-1A21-1E3C56906D5C}"/>
              </a:ext>
            </a:extLst>
          </p:cNvPr>
          <p:cNvSpPr/>
          <p:nvPr/>
        </p:nvSpPr>
        <p:spPr>
          <a:xfrm>
            <a:off x="7134042" y="3383015"/>
            <a:ext cx="614610" cy="62246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3" name="Straight Arrow Connector 12">
            <a:extLst>
              <a:ext uri="{FF2B5EF4-FFF2-40B4-BE49-F238E27FC236}">
                <a16:creationId xmlns:a16="http://schemas.microsoft.com/office/drawing/2014/main" id="{D516E43E-DB6D-F6DE-C703-99593194F411}"/>
              </a:ext>
            </a:extLst>
          </p:cNvPr>
          <p:cNvCxnSpPr>
            <a:cxnSpLocks/>
            <a:endCxn id="4100" idx="2"/>
          </p:cNvCxnSpPr>
          <p:nvPr/>
        </p:nvCxnSpPr>
        <p:spPr>
          <a:xfrm flipV="1">
            <a:off x="7433978" y="1942657"/>
            <a:ext cx="108613" cy="1427542"/>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BA367A9-A7F1-A6FB-CFDE-F465D3326FB6}"/>
              </a:ext>
            </a:extLst>
          </p:cNvPr>
          <p:cNvSpPr txBox="1"/>
          <p:nvPr/>
        </p:nvSpPr>
        <p:spPr>
          <a:xfrm>
            <a:off x="5175798" y="4199623"/>
            <a:ext cx="981359" cy="276999"/>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Similarity=1</a:t>
            </a:r>
            <a:endParaRPr lang="en-CN" sz="120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D347D901-6518-74E3-ADF3-226008D0AFEF}"/>
              </a:ext>
            </a:extLst>
          </p:cNvPr>
          <p:cNvSpPr txBox="1"/>
          <p:nvPr/>
        </p:nvSpPr>
        <p:spPr>
          <a:xfrm>
            <a:off x="6240867" y="1990877"/>
            <a:ext cx="1200676" cy="276999"/>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Similarity=0.8</a:t>
            </a:r>
            <a:endParaRPr lang="en-CN" sz="120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E6C9F44-D9FB-B30C-ECAD-3FDB07B9D23A}"/>
              </a:ext>
            </a:extLst>
          </p:cNvPr>
          <p:cNvSpPr txBox="1"/>
          <p:nvPr/>
        </p:nvSpPr>
        <p:spPr>
          <a:xfrm>
            <a:off x="8510758" y="2149595"/>
            <a:ext cx="1109599" cy="276999"/>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Similarity=0.8</a:t>
            </a:r>
            <a:endParaRPr lang="en-CN" sz="120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2D2E1FE-7736-7662-6210-87BA99A9B99C}"/>
              </a:ext>
            </a:extLst>
          </p:cNvPr>
          <p:cNvSpPr txBox="1"/>
          <p:nvPr/>
        </p:nvSpPr>
        <p:spPr>
          <a:xfrm>
            <a:off x="8003516" y="5170407"/>
            <a:ext cx="1109599" cy="276999"/>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Similarity=0.5</a:t>
            </a:r>
            <a:endParaRPr lang="en-CN" sz="120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6AFE4678-6DFC-6AFC-2745-8D42CC28FDAE}"/>
              </a:ext>
            </a:extLst>
          </p:cNvPr>
          <p:cNvCxnSpPr>
            <a:cxnSpLocks/>
            <a:stCxn id="11" idx="0"/>
            <a:endCxn id="4110" idx="1"/>
          </p:cNvCxnSpPr>
          <p:nvPr/>
        </p:nvCxnSpPr>
        <p:spPr>
          <a:xfrm flipV="1">
            <a:off x="7441347" y="2538422"/>
            <a:ext cx="2145783" cy="844593"/>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0E34B73-8C3A-FE72-F2C9-9902ED0DEF30}"/>
              </a:ext>
            </a:extLst>
          </p:cNvPr>
          <p:cNvCxnSpPr>
            <a:cxnSpLocks/>
            <a:stCxn id="11" idx="2"/>
            <a:endCxn id="4108" idx="1"/>
          </p:cNvCxnSpPr>
          <p:nvPr/>
        </p:nvCxnSpPr>
        <p:spPr>
          <a:xfrm>
            <a:off x="7441347" y="4005482"/>
            <a:ext cx="1909749" cy="1406682"/>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51774CD-5861-E3A8-DD8C-4067697DFB84}"/>
              </a:ext>
            </a:extLst>
          </p:cNvPr>
          <p:cNvPicPr>
            <a:picLocks noChangeAspect="1"/>
          </p:cNvPicPr>
          <p:nvPr/>
        </p:nvPicPr>
        <p:blipFill>
          <a:blip r:embed="rId7"/>
          <a:stretch>
            <a:fillRect/>
          </a:stretch>
        </p:blipFill>
        <p:spPr>
          <a:xfrm>
            <a:off x="768259" y="4958767"/>
            <a:ext cx="3743778" cy="798780"/>
          </a:xfrm>
          <a:prstGeom prst="rect">
            <a:avLst/>
          </a:prstGeom>
        </p:spPr>
      </p:pic>
      <p:sp>
        <p:nvSpPr>
          <p:cNvPr id="40" name="TextBox 39">
            <a:extLst>
              <a:ext uri="{FF2B5EF4-FFF2-40B4-BE49-F238E27FC236}">
                <a16:creationId xmlns:a16="http://schemas.microsoft.com/office/drawing/2014/main" id="{BCC79C04-0D95-3D24-88A8-D3831967143C}"/>
              </a:ext>
            </a:extLst>
          </p:cNvPr>
          <p:cNvSpPr txBox="1"/>
          <p:nvPr/>
        </p:nvSpPr>
        <p:spPr>
          <a:xfrm>
            <a:off x="2055025" y="6269058"/>
            <a:ext cx="2800767"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kernel function</a:t>
            </a:r>
            <a:r>
              <a:rPr lang="zh-CN" altLang="en-US">
                <a:latin typeface="Arial" panose="020B0604020202020204" pitchFamily="34" charset="0"/>
                <a:cs typeface="Arial" panose="020B0604020202020204" pitchFamily="34" charset="0"/>
              </a:rPr>
              <a:t> </a:t>
            </a:r>
            <a:r>
              <a:rPr lang="en-US" altLang="zh-CN">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similarity)</a:t>
            </a:r>
          </a:p>
        </p:txBody>
      </p:sp>
      <p:sp>
        <p:nvSpPr>
          <p:cNvPr id="41" name="Right Brace 40">
            <a:extLst>
              <a:ext uri="{FF2B5EF4-FFF2-40B4-BE49-F238E27FC236}">
                <a16:creationId xmlns:a16="http://schemas.microsoft.com/office/drawing/2014/main" id="{C3E2198B-2590-9A5A-0354-E58CC47AB2D1}"/>
              </a:ext>
            </a:extLst>
          </p:cNvPr>
          <p:cNvSpPr/>
          <p:nvPr/>
        </p:nvSpPr>
        <p:spPr>
          <a:xfrm rot="5400000">
            <a:off x="3159381" y="5314947"/>
            <a:ext cx="592057" cy="11166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8D3C0F3-8F60-5939-94B4-8F87C7B1BDA8}"/>
                  </a:ext>
                </a:extLst>
              </p:cNvPr>
              <p:cNvSpPr txBox="1"/>
              <p:nvPr/>
            </p:nvSpPr>
            <p:spPr>
              <a:xfrm>
                <a:off x="8019610" y="1057072"/>
                <a:ext cx="1591654" cy="6653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𝛼</m:t>
                          </m:r>
                        </m:e>
                        <m:sub>
                          <m:r>
                            <a:rPr lang="en-US" altLang="zh-CN" b="0" i="1">
                              <a:latin typeface="Cambria Math" panose="02040503050406030204" pitchFamily="18" charset="0"/>
                            </a:rPr>
                            <m:t>4</m:t>
                          </m:r>
                        </m:sub>
                      </m:sSub>
                      <m:r>
                        <a:rPr lang="en-US" altLang="zh-CN" b="0" i="1">
                          <a:latin typeface="Cambria Math" panose="02040503050406030204" pitchFamily="18" charset="0"/>
                        </a:rPr>
                        <m:t>=0.1</m:t>
                      </m:r>
                    </m:oMath>
                  </m:oMathPara>
                </a14:m>
                <a:endParaRPr lang="en-US" altLang="zh-CN" b="0"/>
              </a:p>
              <a:p>
                <a:pPr/>
                <a14:m>
                  <m:oMathPara xmlns:m="http://schemas.openxmlformats.org/officeDocument/2006/math">
                    <m:oMathParaPr>
                      <m:jc m:val="centerGroup"/>
                    </m:oMathParaPr>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𝑦</m:t>
                          </m:r>
                        </m:e>
                        <m:sup>
                          <m:d>
                            <m:dPr>
                              <m:begChr m:val="{"/>
                              <m:endChr m:val="}"/>
                              <m:ctrlPr>
                                <a:rPr lang="en-US" altLang="zh-CN" b="0" i="1">
                                  <a:latin typeface="Cambria Math" panose="02040503050406030204" pitchFamily="18" charset="0"/>
                                </a:rPr>
                              </m:ctrlPr>
                            </m:dPr>
                            <m:e>
                              <m:d>
                                <m:dPr>
                                  <m:ctrlPr>
                                    <a:rPr lang="en-US" altLang="zh-CN" b="0" i="1">
                                      <a:latin typeface="Cambria Math" panose="02040503050406030204" pitchFamily="18" charset="0"/>
                                    </a:rPr>
                                  </m:ctrlPr>
                                </m:dPr>
                                <m:e>
                                  <m:r>
                                    <a:rPr lang="en-US" altLang="zh-CN" b="0" i="1">
                                      <a:latin typeface="Cambria Math" panose="02040503050406030204" pitchFamily="18" charset="0"/>
                                    </a:rPr>
                                    <m:t>4</m:t>
                                  </m:r>
                                </m:e>
                              </m:d>
                            </m:e>
                          </m:d>
                        </m:sup>
                      </m:sSup>
                      <m:r>
                        <a:rPr lang="en-US" altLang="zh-CN" b="0" i="1">
                          <a:latin typeface="Cambria Math" panose="02040503050406030204" pitchFamily="18" charset="0"/>
                        </a:rPr>
                        <m:t>=</m:t>
                      </m:r>
                      <m:r>
                        <m:rPr>
                          <m:sty m:val="p"/>
                        </m:rPr>
                        <a:rPr lang="en-US" altLang="zh-CN" b="0" i="0">
                          <a:latin typeface="Cambria Math" panose="02040503050406030204" pitchFamily="18" charset="0"/>
                        </a:rPr>
                        <m:t>duck</m:t>
                      </m:r>
                    </m:oMath>
                  </m:oMathPara>
                </a14:m>
                <a:endParaRPr lang="en-CN"/>
              </a:p>
            </p:txBody>
          </p:sp>
        </mc:Choice>
        <mc:Fallback>
          <p:sp>
            <p:nvSpPr>
              <p:cNvPr id="42" name="TextBox 41">
                <a:extLst>
                  <a:ext uri="{FF2B5EF4-FFF2-40B4-BE49-F238E27FC236}">
                    <a16:creationId xmlns:a16="http://schemas.microsoft.com/office/drawing/2014/main" id="{E8D3C0F3-8F60-5939-94B4-8F87C7B1BDA8}"/>
                  </a:ext>
                </a:extLst>
              </p:cNvPr>
              <p:cNvSpPr txBox="1">
                <a:spLocks noRot="1" noChangeAspect="1" noMove="1" noResize="1" noEditPoints="1" noAdjustHandles="1" noChangeArrowheads="1" noChangeShapeType="1" noTextEdit="1"/>
              </p:cNvSpPr>
              <p:nvPr/>
            </p:nvSpPr>
            <p:spPr>
              <a:xfrm>
                <a:off x="8019610" y="1057072"/>
                <a:ext cx="1591654" cy="665310"/>
              </a:xfrm>
              <a:prstGeom prst="rect">
                <a:avLst/>
              </a:prstGeom>
              <a:blipFill>
                <a:blip r:embed="rId8"/>
                <a:stretch>
                  <a:fillRect b="-377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D21EB099-E1E7-9691-F54A-7F317F3157FE}"/>
                  </a:ext>
                </a:extLst>
              </p:cNvPr>
              <p:cNvSpPr txBox="1"/>
              <p:nvPr/>
            </p:nvSpPr>
            <p:spPr>
              <a:xfrm>
                <a:off x="9670839" y="3383015"/>
                <a:ext cx="2300117"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𝛼</m:t>
                          </m:r>
                        </m:e>
                        <m:sub>
                          <m:r>
                            <a:rPr lang="en-US" altLang="zh-CN" b="0" i="1">
                              <a:latin typeface="Cambria Math" panose="02040503050406030204" pitchFamily="18" charset="0"/>
                            </a:rPr>
                            <m:t>2</m:t>
                          </m:r>
                        </m:sub>
                      </m:sSub>
                      <m:r>
                        <a:rPr lang="en-US" altLang="zh-CN" b="0" i="1">
                          <a:latin typeface="Cambria Math" panose="02040503050406030204" pitchFamily="18" charset="0"/>
                        </a:rPr>
                        <m:t>=1</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m:t>
                          </m:r>
                          <m:r>
                            <a:rPr lang="en-US" altLang="zh-CN" b="0" i="1">
                              <a:latin typeface="Cambria Math" panose="02040503050406030204" pitchFamily="18" charset="0"/>
                            </a:rPr>
                            <m:t>𝑦</m:t>
                          </m:r>
                        </m:e>
                        <m:sup>
                          <m:d>
                            <m:dPr>
                              <m:begChr m:val="{"/>
                              <m:endChr m:val="}"/>
                              <m:ctrlPr>
                                <a:rPr lang="en-US" altLang="zh-CN" b="0" i="1">
                                  <a:latin typeface="Cambria Math" panose="02040503050406030204" pitchFamily="18" charset="0"/>
                                </a:rPr>
                              </m:ctrlPr>
                            </m:dPr>
                            <m:e>
                              <m:d>
                                <m:dPr>
                                  <m:ctrlPr>
                                    <a:rPr lang="en-US" altLang="zh-CN" b="0" i="1">
                                      <a:latin typeface="Cambria Math" panose="02040503050406030204" pitchFamily="18" charset="0"/>
                                    </a:rPr>
                                  </m:ctrlPr>
                                </m:dPr>
                                <m:e>
                                  <m:r>
                                    <a:rPr lang="en-US" altLang="zh-CN" b="0" i="1">
                                      <a:latin typeface="Cambria Math" panose="02040503050406030204" pitchFamily="18" charset="0"/>
                                    </a:rPr>
                                    <m:t>2</m:t>
                                  </m:r>
                                </m:e>
                              </m:d>
                            </m:e>
                          </m:d>
                        </m:sup>
                      </m:sSup>
                      <m:r>
                        <a:rPr lang="en-US" altLang="zh-CN" b="0" i="1">
                          <a:latin typeface="Cambria Math" panose="02040503050406030204" pitchFamily="18" charset="0"/>
                        </a:rPr>
                        <m:t>=</m:t>
                      </m:r>
                      <m:r>
                        <m:rPr>
                          <m:sty m:val="p"/>
                        </m:rPr>
                        <a:rPr lang="en-US" altLang="zh-CN" b="0" i="0">
                          <a:latin typeface="Cambria Math" panose="02040503050406030204" pitchFamily="18" charset="0"/>
                        </a:rPr>
                        <m:t>swan</m:t>
                      </m:r>
                    </m:oMath>
                  </m:oMathPara>
                </a14:m>
                <a:endParaRPr lang="en-CN"/>
              </a:p>
            </p:txBody>
          </p:sp>
        </mc:Choice>
        <mc:Fallback>
          <p:sp>
            <p:nvSpPr>
              <p:cNvPr id="43" name="TextBox 42">
                <a:extLst>
                  <a:ext uri="{FF2B5EF4-FFF2-40B4-BE49-F238E27FC236}">
                    <a16:creationId xmlns:a16="http://schemas.microsoft.com/office/drawing/2014/main" id="{D21EB099-E1E7-9691-F54A-7F317F3157FE}"/>
                  </a:ext>
                </a:extLst>
              </p:cNvPr>
              <p:cNvSpPr txBox="1">
                <a:spLocks noRot="1" noChangeAspect="1" noMove="1" noResize="1" noEditPoints="1" noAdjustHandles="1" noChangeArrowheads="1" noChangeShapeType="1" noTextEdit="1"/>
              </p:cNvSpPr>
              <p:nvPr/>
            </p:nvSpPr>
            <p:spPr>
              <a:xfrm>
                <a:off x="9670839" y="3383015"/>
                <a:ext cx="2300117" cy="388311"/>
              </a:xfrm>
              <a:prstGeom prst="rect">
                <a:avLst/>
              </a:prstGeom>
              <a:blipFill>
                <a:blip r:embed="rId9"/>
                <a:stretch>
                  <a:fillRect b="-312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409DE4A-966D-98CE-0DC2-5B0F9EC324A7}"/>
                  </a:ext>
                </a:extLst>
              </p:cNvPr>
              <p:cNvSpPr txBox="1"/>
              <p:nvPr/>
            </p:nvSpPr>
            <p:spPr>
              <a:xfrm>
                <a:off x="10415474" y="5458328"/>
                <a:ext cx="1801647" cy="6653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𝛼</m:t>
                          </m:r>
                        </m:e>
                        <m:sub>
                          <m:r>
                            <a:rPr lang="en-US" altLang="zh-CN" b="0" i="1">
                              <a:latin typeface="Cambria Math" panose="02040503050406030204" pitchFamily="18" charset="0"/>
                            </a:rPr>
                            <m:t>3</m:t>
                          </m:r>
                        </m:sub>
                      </m:sSub>
                      <m:r>
                        <a:rPr lang="en-US" altLang="zh-CN" b="0" i="1">
                          <a:latin typeface="Cambria Math" panose="02040503050406030204" pitchFamily="18" charset="0"/>
                        </a:rPr>
                        <m:t>=0.9</m:t>
                      </m:r>
                    </m:oMath>
                  </m:oMathPara>
                </a14:m>
                <a:endParaRPr lang="en-US" altLang="zh-CN" b="0"/>
              </a:p>
              <a:p>
                <a:pPr/>
                <a14:m>
                  <m:oMathPara xmlns:m="http://schemas.openxmlformats.org/officeDocument/2006/math">
                    <m:oMathParaPr>
                      <m:jc m:val="centerGroup"/>
                    </m:oMathParaPr>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𝑦</m:t>
                          </m:r>
                        </m:e>
                        <m:sup>
                          <m:d>
                            <m:dPr>
                              <m:begChr m:val="{"/>
                              <m:endChr m:val="}"/>
                              <m:ctrlPr>
                                <a:rPr lang="en-US" altLang="zh-CN" b="0" i="1">
                                  <a:latin typeface="Cambria Math" panose="02040503050406030204" pitchFamily="18" charset="0"/>
                                </a:rPr>
                              </m:ctrlPr>
                            </m:dPr>
                            <m:e>
                              <m:d>
                                <m:dPr>
                                  <m:ctrlPr>
                                    <a:rPr lang="en-US" altLang="zh-CN" b="0" i="1">
                                      <a:latin typeface="Cambria Math" panose="02040503050406030204" pitchFamily="18" charset="0"/>
                                    </a:rPr>
                                  </m:ctrlPr>
                                </m:dPr>
                                <m:e>
                                  <m:r>
                                    <a:rPr lang="en-US" altLang="zh-CN" b="0" i="1">
                                      <a:latin typeface="Cambria Math" panose="02040503050406030204" pitchFamily="18" charset="0"/>
                                    </a:rPr>
                                    <m:t>3</m:t>
                                  </m:r>
                                </m:e>
                              </m:d>
                            </m:e>
                          </m:d>
                        </m:sup>
                      </m:sSup>
                      <m:r>
                        <a:rPr lang="en-US" altLang="zh-CN" b="0" i="1">
                          <a:latin typeface="Cambria Math" panose="02040503050406030204" pitchFamily="18" charset="0"/>
                        </a:rPr>
                        <m:t>=</m:t>
                      </m:r>
                      <m:r>
                        <m:rPr>
                          <m:sty m:val="p"/>
                        </m:rPr>
                        <a:rPr lang="en-US" altLang="zh-CN" b="0" i="0">
                          <a:latin typeface="Cambria Math" panose="02040503050406030204" pitchFamily="18" charset="0"/>
                        </a:rPr>
                        <m:t>chicken</m:t>
                      </m:r>
                    </m:oMath>
                  </m:oMathPara>
                </a14:m>
                <a:endParaRPr lang="en-CN"/>
              </a:p>
            </p:txBody>
          </p:sp>
        </mc:Choice>
        <mc:Fallback>
          <p:sp>
            <p:nvSpPr>
              <p:cNvPr id="44" name="TextBox 43">
                <a:extLst>
                  <a:ext uri="{FF2B5EF4-FFF2-40B4-BE49-F238E27FC236}">
                    <a16:creationId xmlns:a16="http://schemas.microsoft.com/office/drawing/2014/main" id="{4409DE4A-966D-98CE-0DC2-5B0F9EC324A7}"/>
                  </a:ext>
                </a:extLst>
              </p:cNvPr>
              <p:cNvSpPr txBox="1">
                <a:spLocks noRot="1" noChangeAspect="1" noMove="1" noResize="1" noEditPoints="1" noAdjustHandles="1" noChangeArrowheads="1" noChangeShapeType="1" noTextEdit="1"/>
              </p:cNvSpPr>
              <p:nvPr/>
            </p:nvSpPr>
            <p:spPr>
              <a:xfrm>
                <a:off x="10415474" y="5458328"/>
                <a:ext cx="1801647" cy="665310"/>
              </a:xfrm>
              <a:prstGeom prst="rect">
                <a:avLst/>
              </a:prstGeom>
              <a:blipFill>
                <a:blip r:embed="rId10"/>
                <a:stretch>
                  <a:fillRect b="-370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3153AD36-FD5F-212F-ECF0-2EC73792D250}"/>
                  </a:ext>
                </a:extLst>
              </p:cNvPr>
              <p:cNvSpPr txBox="1"/>
              <p:nvPr/>
            </p:nvSpPr>
            <p:spPr>
              <a:xfrm>
                <a:off x="5162688" y="5827660"/>
                <a:ext cx="2318840"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𝛼</m:t>
                          </m:r>
                        </m:e>
                        <m:sub>
                          <m:r>
                            <a:rPr lang="en-US" altLang="zh-CN" b="0" i="1">
                              <a:latin typeface="Cambria Math" panose="02040503050406030204" pitchFamily="18" charset="0"/>
                            </a:rPr>
                            <m:t>1</m:t>
                          </m:r>
                        </m:sub>
                      </m:sSub>
                      <m:r>
                        <a:rPr lang="en-US" altLang="zh-CN" b="0" i="1">
                          <a:latin typeface="Cambria Math" panose="02040503050406030204" pitchFamily="18" charset="0"/>
                        </a:rPr>
                        <m:t>=1</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m:t>
                          </m:r>
                          <m:r>
                            <a:rPr lang="en-US" altLang="zh-CN" b="0" i="1">
                              <a:latin typeface="Cambria Math" panose="02040503050406030204" pitchFamily="18" charset="0"/>
                            </a:rPr>
                            <m:t>𝑦</m:t>
                          </m:r>
                        </m:e>
                        <m:sup>
                          <m:d>
                            <m:dPr>
                              <m:begChr m:val="{"/>
                              <m:endChr m:val="}"/>
                              <m:ctrlPr>
                                <a:rPr lang="en-US" altLang="zh-CN" b="0" i="1">
                                  <a:latin typeface="Cambria Math" panose="02040503050406030204" pitchFamily="18" charset="0"/>
                                </a:rPr>
                              </m:ctrlPr>
                            </m:dPr>
                            <m:e>
                              <m:d>
                                <m:dPr>
                                  <m:ctrlPr>
                                    <a:rPr lang="en-US" altLang="zh-CN" b="0" i="1">
                                      <a:latin typeface="Cambria Math" panose="02040503050406030204" pitchFamily="18" charset="0"/>
                                    </a:rPr>
                                  </m:ctrlPr>
                                </m:dPr>
                                <m:e>
                                  <m:r>
                                    <a:rPr lang="en-US" altLang="zh-CN" b="0" i="1">
                                      <a:latin typeface="Cambria Math" panose="02040503050406030204" pitchFamily="18" charset="0"/>
                                    </a:rPr>
                                    <m:t>1</m:t>
                                  </m:r>
                                </m:e>
                              </m:d>
                            </m:e>
                          </m:d>
                        </m:sup>
                      </m:sSup>
                      <m:r>
                        <a:rPr lang="en-US" altLang="zh-CN" b="0" i="1">
                          <a:latin typeface="Cambria Math" panose="02040503050406030204" pitchFamily="18" charset="0"/>
                        </a:rPr>
                        <m:t>=</m:t>
                      </m:r>
                      <m:r>
                        <m:rPr>
                          <m:sty m:val="p"/>
                        </m:rPr>
                        <a:rPr lang="en-US" altLang="zh-CN" b="0" i="0">
                          <a:latin typeface="Cambria Math" panose="02040503050406030204" pitchFamily="18" charset="0"/>
                        </a:rPr>
                        <m:t>duck</m:t>
                      </m:r>
                    </m:oMath>
                  </m:oMathPara>
                </a14:m>
                <a:endParaRPr lang="en-CN"/>
              </a:p>
            </p:txBody>
          </p:sp>
        </mc:Choice>
        <mc:Fallback>
          <p:sp>
            <p:nvSpPr>
              <p:cNvPr id="51" name="TextBox 50">
                <a:extLst>
                  <a:ext uri="{FF2B5EF4-FFF2-40B4-BE49-F238E27FC236}">
                    <a16:creationId xmlns:a16="http://schemas.microsoft.com/office/drawing/2014/main" id="{3153AD36-FD5F-212F-ECF0-2EC73792D250}"/>
                  </a:ext>
                </a:extLst>
              </p:cNvPr>
              <p:cNvSpPr txBox="1">
                <a:spLocks noRot="1" noChangeAspect="1" noMove="1" noResize="1" noEditPoints="1" noAdjustHandles="1" noChangeArrowheads="1" noChangeShapeType="1" noTextEdit="1"/>
              </p:cNvSpPr>
              <p:nvPr/>
            </p:nvSpPr>
            <p:spPr>
              <a:xfrm>
                <a:off x="5162688" y="5827660"/>
                <a:ext cx="2318840" cy="392993"/>
              </a:xfrm>
              <a:prstGeom prst="rect">
                <a:avLst/>
              </a:prstGeom>
              <a:blipFill>
                <a:blip r:embed="rId11"/>
                <a:stretch>
                  <a:fillRect b="-6250"/>
                </a:stretch>
              </a:blipFill>
            </p:spPr>
            <p:txBody>
              <a:bodyPr/>
              <a:lstStyle/>
              <a:p>
                <a:r>
                  <a:rPr lang="en-CN">
                    <a:noFill/>
                  </a:rPr>
                  <a:t> </a:t>
                </a:r>
              </a:p>
            </p:txBody>
          </p:sp>
        </mc:Fallback>
      </mc:AlternateContent>
      <p:sp>
        <p:nvSpPr>
          <p:cNvPr id="2" name="Rectangle 1">
            <a:extLst>
              <a:ext uri="{FF2B5EF4-FFF2-40B4-BE49-F238E27FC236}">
                <a16:creationId xmlns:a16="http://schemas.microsoft.com/office/drawing/2014/main" id="{94D3D319-387D-20F9-B1C5-7B9B0F50EAAF}"/>
              </a:ext>
            </a:extLst>
          </p:cNvPr>
          <p:cNvSpPr/>
          <p:nvPr/>
        </p:nvSpPr>
        <p:spPr>
          <a:xfrm>
            <a:off x="1676403" y="4815863"/>
            <a:ext cx="488432" cy="10938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TextBox 3">
            <a:extLst>
              <a:ext uri="{FF2B5EF4-FFF2-40B4-BE49-F238E27FC236}">
                <a16:creationId xmlns:a16="http://schemas.microsoft.com/office/drawing/2014/main" id="{5CEA5DA4-C857-9C40-3EF7-12E22DEA8CF5}"/>
              </a:ext>
            </a:extLst>
          </p:cNvPr>
          <p:cNvSpPr txBox="1"/>
          <p:nvPr/>
        </p:nvSpPr>
        <p:spPr>
          <a:xfrm>
            <a:off x="453735" y="4464864"/>
            <a:ext cx="3762568" cy="369332"/>
          </a:xfrm>
          <a:prstGeom prst="rect">
            <a:avLst/>
          </a:prstGeom>
          <a:noFill/>
        </p:spPr>
        <p:txBody>
          <a:bodyPr wrap="none" rtlCol="0">
            <a:spAutoFit/>
          </a:bodyPr>
          <a:lstStyle/>
          <a:p>
            <a:r>
              <a:rPr lang="en-US" altLang="zh-CN">
                <a:solidFill>
                  <a:srgbClr val="FF0000"/>
                </a:solidFill>
                <a:latin typeface="Arial" panose="020B0604020202020204" pitchFamily="34" charset="0"/>
                <a:cs typeface="Arial" panose="020B0604020202020204" pitchFamily="34" charset="0"/>
              </a:rPr>
              <a:t>Examples</a:t>
            </a:r>
            <a:r>
              <a:rPr lang="zh-CN" altLang="en-US">
                <a:solidFill>
                  <a:srgbClr val="FF0000"/>
                </a:solidFill>
                <a:latin typeface="Arial" panose="020B0604020202020204" pitchFamily="34" charset="0"/>
                <a:cs typeface="Arial" panose="020B0604020202020204" pitchFamily="34" charset="0"/>
              </a:rPr>
              <a:t> </a:t>
            </a:r>
            <a:r>
              <a:rPr lang="en-US" altLang="zh-CN">
                <a:solidFill>
                  <a:srgbClr val="FF0000"/>
                </a:solidFill>
                <a:latin typeface="Arial" panose="020B0604020202020204" pitchFamily="34" charset="0"/>
                <a:cs typeface="Arial" panose="020B0604020202020204" pitchFamily="34" charset="0"/>
              </a:rPr>
              <a:t>from</a:t>
            </a:r>
            <a:r>
              <a:rPr lang="zh-CN" altLang="en-US">
                <a:solidFill>
                  <a:srgbClr val="FF0000"/>
                </a:solidFill>
                <a:latin typeface="Arial" panose="020B0604020202020204" pitchFamily="34" charset="0"/>
                <a:cs typeface="Arial" panose="020B0604020202020204" pitchFamily="34" charset="0"/>
              </a:rPr>
              <a:t> </a:t>
            </a:r>
            <a:r>
              <a:rPr lang="en-US" altLang="zh-CN">
                <a:solidFill>
                  <a:srgbClr val="FF0000"/>
                </a:solidFill>
                <a:latin typeface="Arial" panose="020B0604020202020204" pitchFamily="34" charset="0"/>
                <a:cs typeface="Arial" panose="020B0604020202020204" pitchFamily="34" charset="0"/>
              </a:rPr>
              <a:t>all</a:t>
            </a:r>
            <a:r>
              <a:rPr lang="zh-CN" altLang="en-US">
                <a:solidFill>
                  <a:srgbClr val="FF0000"/>
                </a:solidFill>
                <a:latin typeface="Arial" panose="020B0604020202020204" pitchFamily="34" charset="0"/>
                <a:cs typeface="Arial" panose="020B0604020202020204" pitchFamily="34" charset="0"/>
              </a:rPr>
              <a:t> </a:t>
            </a:r>
            <a:r>
              <a:rPr lang="en-US" altLang="zh-CN">
                <a:solidFill>
                  <a:srgbClr val="FF0000"/>
                </a:solidFill>
                <a:latin typeface="Arial" panose="020B0604020202020204" pitchFamily="34" charset="0"/>
                <a:cs typeface="Arial" panose="020B0604020202020204" pitchFamily="34" charset="0"/>
              </a:rPr>
              <a:t>possible</a:t>
            </a:r>
            <a:r>
              <a:rPr lang="zh-CN" altLang="en-US">
                <a:solidFill>
                  <a:srgbClr val="FF0000"/>
                </a:solidFill>
                <a:latin typeface="Arial" panose="020B0604020202020204" pitchFamily="34" charset="0"/>
                <a:cs typeface="Arial" panose="020B0604020202020204" pitchFamily="34" charset="0"/>
              </a:rPr>
              <a:t> </a:t>
            </a:r>
            <a:r>
              <a:rPr lang="en-US" altLang="zh-CN">
                <a:solidFill>
                  <a:srgbClr val="FF0000"/>
                </a:solidFill>
                <a:latin typeface="Arial" panose="020B0604020202020204" pitchFamily="34" charset="0"/>
                <a:cs typeface="Arial" panose="020B0604020202020204" pitchFamily="34" charset="0"/>
              </a:rPr>
              <a:t>classes</a:t>
            </a:r>
            <a:endParaRPr lang="en-US">
              <a:solidFill>
                <a:srgbClr val="FF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5F09545-10FF-117C-3BB1-B77B0B4B6265}"/>
              </a:ext>
            </a:extLst>
          </p:cNvPr>
          <p:cNvSpPr/>
          <p:nvPr/>
        </p:nvSpPr>
        <p:spPr>
          <a:xfrm>
            <a:off x="2432044" y="4980758"/>
            <a:ext cx="408860" cy="726780"/>
          </a:xfrm>
          <a:prstGeom prst="rect">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accent3">
                  <a:lumMod val="40000"/>
                  <a:lumOff val="60000"/>
                </a:schemeClr>
              </a:solidFill>
            </a:endParaRPr>
          </a:p>
        </p:txBody>
      </p:sp>
      <p:sp>
        <p:nvSpPr>
          <p:cNvPr id="7" name="TextBox 6">
            <a:extLst>
              <a:ext uri="{FF2B5EF4-FFF2-40B4-BE49-F238E27FC236}">
                <a16:creationId xmlns:a16="http://schemas.microsoft.com/office/drawing/2014/main" id="{16E39C56-9EB0-C6AB-DE48-6F2C9E445155}"/>
              </a:ext>
            </a:extLst>
          </p:cNvPr>
          <p:cNvSpPr txBox="1"/>
          <p:nvPr/>
        </p:nvSpPr>
        <p:spPr>
          <a:xfrm>
            <a:off x="2882921" y="4738791"/>
            <a:ext cx="787395" cy="369332"/>
          </a:xfrm>
          <a:prstGeom prst="rect">
            <a:avLst/>
          </a:prstGeom>
          <a:noFill/>
        </p:spPr>
        <p:txBody>
          <a:bodyPr wrap="none" rtlCol="0">
            <a:spAutoFit/>
          </a:bodyPr>
          <a:lstStyle/>
          <a:p>
            <a:r>
              <a:rPr lang="en-US" altLang="zh-CN">
                <a:solidFill>
                  <a:schemeClr val="accent3">
                    <a:lumMod val="40000"/>
                    <a:lumOff val="60000"/>
                  </a:schemeClr>
                </a:solidFill>
                <a:latin typeface="Arial" panose="020B0604020202020204" pitchFamily="34" charset="0"/>
                <a:cs typeface="Arial" panose="020B0604020202020204" pitchFamily="34" charset="0"/>
              </a:rPr>
              <a:t>labels</a:t>
            </a:r>
            <a:endParaRPr lang="en-US">
              <a:solidFill>
                <a:schemeClr val="accent3">
                  <a:lumMod val="40000"/>
                  <a:lumOff val="6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6D06A29-A067-BFC2-EFC3-90724BBA667B}"/>
              </a:ext>
            </a:extLst>
          </p:cNvPr>
          <p:cNvSpPr/>
          <p:nvPr/>
        </p:nvSpPr>
        <p:spPr>
          <a:xfrm>
            <a:off x="2113524" y="5092862"/>
            <a:ext cx="408860" cy="484380"/>
          </a:xfrm>
          <a:prstGeom prst="rect">
            <a:avLst/>
          </a:prstGeom>
          <a:no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accent3">
                  <a:lumMod val="40000"/>
                  <a:lumOff val="60000"/>
                </a:schemeClr>
              </a:solidFill>
            </a:endParaRPr>
          </a:p>
        </p:txBody>
      </p:sp>
      <p:sp>
        <p:nvSpPr>
          <p:cNvPr id="12" name="TextBox 11">
            <a:extLst>
              <a:ext uri="{FF2B5EF4-FFF2-40B4-BE49-F238E27FC236}">
                <a16:creationId xmlns:a16="http://schemas.microsoft.com/office/drawing/2014/main" id="{CE6CAE6F-6A41-26F4-1645-2BD0B1E491D2}"/>
              </a:ext>
            </a:extLst>
          </p:cNvPr>
          <p:cNvSpPr txBox="1"/>
          <p:nvPr/>
        </p:nvSpPr>
        <p:spPr>
          <a:xfrm>
            <a:off x="1748131" y="5851321"/>
            <a:ext cx="1326004" cy="369332"/>
          </a:xfrm>
          <a:prstGeom prst="rect">
            <a:avLst/>
          </a:prstGeom>
          <a:noFill/>
        </p:spPr>
        <p:txBody>
          <a:bodyPr wrap="none" rtlCol="0">
            <a:spAutoFit/>
          </a:bodyPr>
          <a:lstStyle/>
          <a:p>
            <a:r>
              <a:rPr lang="en-US" altLang="zh-CN">
                <a:solidFill>
                  <a:schemeClr val="accent1">
                    <a:lumMod val="40000"/>
                    <a:lumOff val="60000"/>
                  </a:schemeClr>
                </a:solidFill>
                <a:latin typeface="Arial" panose="020B0604020202020204" pitchFamily="34" charset="0"/>
                <a:cs typeface="Arial" panose="020B0604020202020204" pitchFamily="34" charset="0"/>
              </a:rPr>
              <a:t>importance</a:t>
            </a:r>
            <a:endParaRPr lang="en-US">
              <a:solidFill>
                <a:schemeClr val="accent1">
                  <a:lumMod val="40000"/>
                  <a:lumOff val="60000"/>
                </a:schemeClr>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2BAD2EC7-DCDF-3A90-E75D-942CB31D371E}"/>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zh-CN"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Case-based</a:t>
            </a:r>
            <a:r>
              <a:rPr kumimoji="0" lang="zh-CN" altLang="en-US"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b="0" i="0" u="none" strike="noStrike" kern="1200" cap="none" spc="0" normalizeH="0" baseline="0" noProof="0">
                <a:ln>
                  <a:noFill/>
                </a:ln>
                <a:solidFill>
                  <a:srgbClr val="AC8E68"/>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classifiers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5" name="TextBox 14">
            <a:extLst>
              <a:ext uri="{FF2B5EF4-FFF2-40B4-BE49-F238E27FC236}">
                <a16:creationId xmlns:a16="http://schemas.microsoft.com/office/drawing/2014/main" id="{18A79E47-1CAB-F54A-5A00-47614A55CD74}"/>
              </a:ext>
            </a:extLst>
          </p:cNvPr>
          <p:cNvSpPr txBox="1"/>
          <p:nvPr/>
        </p:nvSpPr>
        <p:spPr>
          <a:xfrm>
            <a:off x="6648567" y="6244547"/>
            <a:ext cx="3429972" cy="646331"/>
          </a:xfrm>
          <a:prstGeom prst="rect">
            <a:avLst/>
          </a:prstGeom>
          <a:noFill/>
        </p:spPr>
        <p:txBody>
          <a:bodyPr wrap="square" rtlCol="0">
            <a:spAutoFit/>
          </a:bodyPr>
          <a:lstStyle/>
          <a:p>
            <a:r>
              <a:rPr lang="en-US" altLang="zh-CN" sz="1200" dirty="0"/>
              <a:t>Image Source: </a:t>
            </a:r>
          </a:p>
          <a:p>
            <a:r>
              <a:rPr lang="en-US" sz="1200" dirty="0"/>
              <a:t>[1] https://en.wikipedia.org/wiki/Chicken</a:t>
            </a:r>
          </a:p>
          <a:p>
            <a:r>
              <a:rPr lang="en-US" sz="1200" dirty="0"/>
              <a:t>[2] https://</a:t>
            </a:r>
            <a:r>
              <a:rPr lang="en-US" sz="1200" dirty="0" err="1"/>
              <a:t>www.ebay.com</a:t>
            </a:r>
            <a:r>
              <a:rPr lang="en-US" sz="1200" dirty="0"/>
              <a:t>/</a:t>
            </a:r>
            <a:r>
              <a:rPr lang="en-US" sz="1200" dirty="0" err="1"/>
              <a:t>itm</a:t>
            </a:r>
            <a:r>
              <a:rPr lang="en-US" sz="1200" dirty="0"/>
              <a:t>/153813323608</a:t>
            </a:r>
          </a:p>
        </p:txBody>
      </p:sp>
    </p:spTree>
    <p:extLst>
      <p:ext uri="{BB962C8B-B14F-4D97-AF65-F5344CB8AC3E}">
        <p14:creationId xmlns:p14="http://schemas.microsoft.com/office/powerpoint/2010/main" val="25196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597342" y="3298675"/>
            <a:ext cx="10515600" cy="1370392"/>
          </a:xfrm>
        </p:spPr>
        <p:txBody>
          <a:bodyPr>
            <a:normAutofit/>
          </a:bodyPr>
          <a:lstStyle/>
          <a:p>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General</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sz="2200" dirty="0">
                <a:latin typeface="Microsoft YaHei UI" panose="020B0503020204020204" pitchFamily="34" charset="-122"/>
                <a:ea typeface="Microsoft YaHei UI" panose="020B0503020204020204" pitchFamily="34" charset="-122"/>
                <a:cs typeface="Arial" panose="020B0604020202020204" pitchFamily="34" charset="0"/>
              </a:rPr>
              <a:t>Linear function:</a:t>
            </a:r>
            <a:endParaRPr lang="en-US" altLang="zh-CN" sz="2400" dirty="0">
              <a:latin typeface="Microsoft YaHei UI" panose="020B0503020204020204" pitchFamily="34" charset="-122"/>
              <a:ea typeface="Microsoft YaHei UI" panose="020B0503020204020204" pitchFamily="34" charset="-122"/>
              <a:cs typeface="Arial" panose="020B0604020202020204" pitchFamily="34" charset="0"/>
            </a:endParaRPr>
          </a:p>
          <a:p>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increases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in</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normal</a:t>
            </a:r>
            <a:r>
              <a:rPr lang="zh-CN" altLang="en-US" sz="2200"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direction.</a:t>
            </a:r>
            <a:endParaRPr lang="en-US" sz="2400" dirty="0">
              <a:latin typeface="Microsoft YaHei UI" panose="020B0503020204020204" pitchFamily="34" charset="-122"/>
              <a:ea typeface="Microsoft YaHei UI" panose="020B0503020204020204" pitchFamily="34" charset="-122"/>
              <a:cs typeface="Arial" panose="020B0604020202020204" pitchFamily="34" charset="0"/>
            </a:endParaRPr>
          </a:p>
          <a:p>
            <a:r>
              <a:rPr lang="en-US" sz="2200" dirty="0">
                <a:latin typeface="Microsoft YaHei UI" panose="020B0503020204020204" pitchFamily="34" charset="-122"/>
                <a:ea typeface="Microsoft YaHei UI" panose="020B0503020204020204" pitchFamily="34" charset="-122"/>
                <a:cs typeface="Arial" panose="020B0604020202020204" pitchFamily="34" charset="0"/>
              </a:rPr>
              <a:t>Classification using a linear function:</a:t>
            </a:r>
          </a:p>
        </p:txBody>
      </p:sp>
      <p:pic>
        <p:nvPicPr>
          <p:cNvPr id="7" name="Picture 6">
            <a:extLst>
              <a:ext uri="{FF2B5EF4-FFF2-40B4-BE49-F238E27FC236}">
                <a16:creationId xmlns:a16="http://schemas.microsoft.com/office/drawing/2014/main" id="{35B8E570-EA7A-9EE1-2E76-2281AA6E2B04}"/>
              </a:ext>
            </a:extLst>
          </p:cNvPr>
          <p:cNvPicPr>
            <a:picLocks noChangeAspect="1"/>
          </p:cNvPicPr>
          <p:nvPr/>
        </p:nvPicPr>
        <p:blipFill>
          <a:blip r:embed="rId3"/>
          <a:stretch>
            <a:fillRect/>
          </a:stretch>
        </p:blipFill>
        <p:spPr>
          <a:xfrm>
            <a:off x="9737177" y="3289632"/>
            <a:ext cx="2263072" cy="368407"/>
          </a:xfrm>
          <a:prstGeom prst="rect">
            <a:avLst/>
          </a:prstGeom>
        </p:spPr>
      </p:pic>
      <p:cxnSp>
        <p:nvCxnSpPr>
          <p:cNvPr id="8" name="Straight Arrow Connector 7">
            <a:extLst>
              <a:ext uri="{FF2B5EF4-FFF2-40B4-BE49-F238E27FC236}">
                <a16:creationId xmlns:a16="http://schemas.microsoft.com/office/drawing/2014/main" id="{8724B605-96B6-9E82-961A-450C30D2A320}"/>
              </a:ext>
            </a:extLst>
          </p:cNvPr>
          <p:cNvCxnSpPr/>
          <p:nvPr/>
        </p:nvCxnSpPr>
        <p:spPr>
          <a:xfrm>
            <a:off x="7729940" y="6238904"/>
            <a:ext cx="32897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4A60386-5C41-5C7E-105D-0C33D92EB8F3}"/>
              </a:ext>
            </a:extLst>
          </p:cNvPr>
          <p:cNvCxnSpPr/>
          <p:nvPr/>
        </p:nvCxnSpPr>
        <p:spPr>
          <a:xfrm flipH="1" flipV="1">
            <a:off x="7877085" y="4431125"/>
            <a:ext cx="5255" cy="1960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48BB84-C74E-71CC-7ECE-244D9AFEA380}"/>
              </a:ext>
            </a:extLst>
          </p:cNvPr>
          <p:cNvSpPr txBox="1"/>
          <p:nvPr/>
        </p:nvSpPr>
        <p:spPr>
          <a:xfrm>
            <a:off x="9430683" y="6320494"/>
            <a:ext cx="434734" cy="430887"/>
          </a:xfrm>
          <a:prstGeom prst="rect">
            <a:avLst/>
          </a:prstGeom>
          <a:noFill/>
        </p:spPr>
        <p:txBody>
          <a:bodyPr wrap="none" rtlCol="0">
            <a:spAutoFit/>
          </a:bodyPr>
          <a:lstStyle/>
          <a:p>
            <a:r>
              <a:rPr lang="en-US" sz="2200" b="1"/>
              <a:t>X</a:t>
            </a:r>
            <a:r>
              <a:rPr lang="en-US" sz="2200" b="1" baseline="-25000"/>
              <a:t>1</a:t>
            </a:r>
          </a:p>
        </p:txBody>
      </p:sp>
      <p:sp>
        <p:nvSpPr>
          <p:cNvPr id="11" name="TextBox 10">
            <a:extLst>
              <a:ext uri="{FF2B5EF4-FFF2-40B4-BE49-F238E27FC236}">
                <a16:creationId xmlns:a16="http://schemas.microsoft.com/office/drawing/2014/main" id="{9D7639A0-9493-ED38-CCD8-8333560F2937}"/>
              </a:ext>
            </a:extLst>
          </p:cNvPr>
          <p:cNvSpPr txBox="1"/>
          <p:nvPr/>
        </p:nvSpPr>
        <p:spPr>
          <a:xfrm>
            <a:off x="9430683" y="5525105"/>
            <a:ext cx="306494" cy="430887"/>
          </a:xfrm>
          <a:prstGeom prst="rect">
            <a:avLst/>
          </a:prstGeom>
          <a:noFill/>
        </p:spPr>
        <p:txBody>
          <a:bodyPr wrap="none" rtlCol="0">
            <a:spAutoFit/>
          </a:bodyPr>
          <a:lstStyle/>
          <a:p>
            <a:r>
              <a:rPr lang="en-US" sz="2200">
                <a:solidFill>
                  <a:srgbClr val="FF0000"/>
                </a:solidFill>
              </a:rPr>
              <a:t>x</a:t>
            </a:r>
          </a:p>
        </p:txBody>
      </p:sp>
      <p:sp>
        <p:nvSpPr>
          <p:cNvPr id="12" name="TextBox 11">
            <a:extLst>
              <a:ext uri="{FF2B5EF4-FFF2-40B4-BE49-F238E27FC236}">
                <a16:creationId xmlns:a16="http://schemas.microsoft.com/office/drawing/2014/main" id="{40C928E2-A99A-4270-435B-455610E9AC5E}"/>
              </a:ext>
            </a:extLst>
          </p:cNvPr>
          <p:cNvSpPr txBox="1"/>
          <p:nvPr/>
        </p:nvSpPr>
        <p:spPr>
          <a:xfrm>
            <a:off x="9718393" y="5399497"/>
            <a:ext cx="306494" cy="430887"/>
          </a:xfrm>
          <a:prstGeom prst="rect">
            <a:avLst/>
          </a:prstGeom>
          <a:noFill/>
        </p:spPr>
        <p:txBody>
          <a:bodyPr wrap="none" rtlCol="0">
            <a:spAutoFit/>
          </a:bodyPr>
          <a:lstStyle/>
          <a:p>
            <a:r>
              <a:rPr lang="en-US" sz="2200">
                <a:solidFill>
                  <a:srgbClr val="FF0000"/>
                </a:solidFill>
              </a:rPr>
              <a:t>x</a:t>
            </a:r>
          </a:p>
        </p:txBody>
      </p:sp>
      <p:sp>
        <p:nvSpPr>
          <p:cNvPr id="13" name="TextBox 12">
            <a:extLst>
              <a:ext uri="{FF2B5EF4-FFF2-40B4-BE49-F238E27FC236}">
                <a16:creationId xmlns:a16="http://schemas.microsoft.com/office/drawing/2014/main" id="{D3095025-BE46-E132-EC19-0112376611B1}"/>
              </a:ext>
            </a:extLst>
          </p:cNvPr>
          <p:cNvSpPr txBox="1"/>
          <p:nvPr/>
        </p:nvSpPr>
        <p:spPr>
          <a:xfrm>
            <a:off x="9833680" y="4953914"/>
            <a:ext cx="306494" cy="430887"/>
          </a:xfrm>
          <a:prstGeom prst="rect">
            <a:avLst/>
          </a:prstGeom>
          <a:noFill/>
        </p:spPr>
        <p:txBody>
          <a:bodyPr wrap="none" rtlCol="0">
            <a:spAutoFit/>
          </a:bodyPr>
          <a:lstStyle/>
          <a:p>
            <a:r>
              <a:rPr lang="en-US" sz="2200">
                <a:solidFill>
                  <a:srgbClr val="FF0000"/>
                </a:solidFill>
              </a:rPr>
              <a:t>x</a:t>
            </a:r>
          </a:p>
        </p:txBody>
      </p:sp>
      <p:sp>
        <p:nvSpPr>
          <p:cNvPr id="14" name="TextBox 13">
            <a:extLst>
              <a:ext uri="{FF2B5EF4-FFF2-40B4-BE49-F238E27FC236}">
                <a16:creationId xmlns:a16="http://schemas.microsoft.com/office/drawing/2014/main" id="{D5A7DDD8-A087-A7DC-73B2-934D5219B4DB}"/>
              </a:ext>
            </a:extLst>
          </p:cNvPr>
          <p:cNvSpPr txBox="1"/>
          <p:nvPr/>
        </p:nvSpPr>
        <p:spPr>
          <a:xfrm>
            <a:off x="10369422" y="5291332"/>
            <a:ext cx="306494" cy="430887"/>
          </a:xfrm>
          <a:prstGeom prst="rect">
            <a:avLst/>
          </a:prstGeom>
          <a:noFill/>
        </p:spPr>
        <p:txBody>
          <a:bodyPr wrap="none" rtlCol="0">
            <a:spAutoFit/>
          </a:bodyPr>
          <a:lstStyle/>
          <a:p>
            <a:r>
              <a:rPr lang="en-US" sz="2200">
                <a:solidFill>
                  <a:srgbClr val="FF0000"/>
                </a:solidFill>
              </a:rPr>
              <a:t>x</a:t>
            </a:r>
          </a:p>
        </p:txBody>
      </p:sp>
      <p:sp>
        <p:nvSpPr>
          <p:cNvPr id="15" name="TextBox 14">
            <a:extLst>
              <a:ext uri="{FF2B5EF4-FFF2-40B4-BE49-F238E27FC236}">
                <a16:creationId xmlns:a16="http://schemas.microsoft.com/office/drawing/2014/main" id="{8171D5AF-F9CF-93AF-1171-C9A48216432B}"/>
              </a:ext>
            </a:extLst>
          </p:cNvPr>
          <p:cNvSpPr txBox="1"/>
          <p:nvPr/>
        </p:nvSpPr>
        <p:spPr>
          <a:xfrm>
            <a:off x="10369422" y="4859748"/>
            <a:ext cx="306494" cy="430887"/>
          </a:xfrm>
          <a:prstGeom prst="rect">
            <a:avLst/>
          </a:prstGeom>
          <a:noFill/>
        </p:spPr>
        <p:txBody>
          <a:bodyPr wrap="none" rtlCol="0">
            <a:spAutoFit/>
          </a:bodyPr>
          <a:lstStyle/>
          <a:p>
            <a:r>
              <a:rPr lang="en-US" sz="2200">
                <a:solidFill>
                  <a:srgbClr val="FF0000"/>
                </a:solidFill>
              </a:rPr>
              <a:t>x</a:t>
            </a:r>
          </a:p>
        </p:txBody>
      </p:sp>
      <p:sp>
        <p:nvSpPr>
          <p:cNvPr id="16" name="TextBox 15">
            <a:extLst>
              <a:ext uri="{FF2B5EF4-FFF2-40B4-BE49-F238E27FC236}">
                <a16:creationId xmlns:a16="http://schemas.microsoft.com/office/drawing/2014/main" id="{B0A9C3F4-7EB3-4CC7-B12E-1CEF8B7A95BF}"/>
              </a:ext>
            </a:extLst>
          </p:cNvPr>
          <p:cNvSpPr txBox="1"/>
          <p:nvPr/>
        </p:nvSpPr>
        <p:spPr>
          <a:xfrm>
            <a:off x="10759166" y="4836923"/>
            <a:ext cx="306494" cy="430887"/>
          </a:xfrm>
          <a:prstGeom prst="rect">
            <a:avLst/>
          </a:prstGeom>
          <a:noFill/>
        </p:spPr>
        <p:txBody>
          <a:bodyPr wrap="none" rtlCol="0">
            <a:spAutoFit/>
          </a:bodyPr>
          <a:lstStyle/>
          <a:p>
            <a:r>
              <a:rPr lang="en-US" sz="2200">
                <a:solidFill>
                  <a:srgbClr val="FF0000"/>
                </a:solidFill>
              </a:rPr>
              <a:t>x</a:t>
            </a:r>
          </a:p>
        </p:txBody>
      </p:sp>
      <p:sp>
        <p:nvSpPr>
          <p:cNvPr id="17" name="TextBox 16">
            <a:extLst>
              <a:ext uri="{FF2B5EF4-FFF2-40B4-BE49-F238E27FC236}">
                <a16:creationId xmlns:a16="http://schemas.microsoft.com/office/drawing/2014/main" id="{2BE0F4AA-6B46-8FFC-9FA4-0E8C5E4D7B95}"/>
              </a:ext>
            </a:extLst>
          </p:cNvPr>
          <p:cNvSpPr txBox="1"/>
          <p:nvPr/>
        </p:nvSpPr>
        <p:spPr>
          <a:xfrm>
            <a:off x="8174868" y="4805958"/>
            <a:ext cx="333746" cy="430887"/>
          </a:xfrm>
          <a:prstGeom prst="rect">
            <a:avLst/>
          </a:prstGeom>
          <a:noFill/>
        </p:spPr>
        <p:txBody>
          <a:bodyPr wrap="none" rtlCol="0">
            <a:spAutoFit/>
          </a:bodyPr>
          <a:lstStyle/>
          <a:p>
            <a:r>
              <a:rPr lang="en-US" sz="2200">
                <a:solidFill>
                  <a:schemeClr val="accent1">
                    <a:lumMod val="75000"/>
                  </a:schemeClr>
                </a:solidFill>
              </a:rPr>
              <a:t>o</a:t>
            </a:r>
          </a:p>
        </p:txBody>
      </p:sp>
      <p:sp>
        <p:nvSpPr>
          <p:cNvPr id="18" name="TextBox 17">
            <a:extLst>
              <a:ext uri="{FF2B5EF4-FFF2-40B4-BE49-F238E27FC236}">
                <a16:creationId xmlns:a16="http://schemas.microsoft.com/office/drawing/2014/main" id="{BA278610-ACF6-35DE-CBEC-BD5A8231D5B9}"/>
              </a:ext>
            </a:extLst>
          </p:cNvPr>
          <p:cNvSpPr txBox="1"/>
          <p:nvPr/>
        </p:nvSpPr>
        <p:spPr>
          <a:xfrm>
            <a:off x="8350796" y="4468478"/>
            <a:ext cx="333746" cy="430887"/>
          </a:xfrm>
          <a:prstGeom prst="rect">
            <a:avLst/>
          </a:prstGeom>
          <a:noFill/>
        </p:spPr>
        <p:txBody>
          <a:bodyPr wrap="none" rtlCol="0">
            <a:spAutoFit/>
          </a:bodyPr>
          <a:lstStyle/>
          <a:p>
            <a:r>
              <a:rPr lang="en-US" sz="2200">
                <a:solidFill>
                  <a:schemeClr val="accent1">
                    <a:lumMod val="75000"/>
                  </a:schemeClr>
                </a:solidFill>
              </a:rPr>
              <a:t>o</a:t>
            </a:r>
          </a:p>
        </p:txBody>
      </p:sp>
      <p:sp>
        <p:nvSpPr>
          <p:cNvPr id="19" name="TextBox 18">
            <a:extLst>
              <a:ext uri="{FF2B5EF4-FFF2-40B4-BE49-F238E27FC236}">
                <a16:creationId xmlns:a16="http://schemas.microsoft.com/office/drawing/2014/main" id="{7AE9740D-1AA6-3C7D-7F60-A4750651C3BA}"/>
              </a:ext>
            </a:extLst>
          </p:cNvPr>
          <p:cNvSpPr txBox="1"/>
          <p:nvPr/>
        </p:nvSpPr>
        <p:spPr>
          <a:xfrm>
            <a:off x="8826684" y="4587707"/>
            <a:ext cx="333746" cy="430887"/>
          </a:xfrm>
          <a:prstGeom prst="rect">
            <a:avLst/>
          </a:prstGeom>
          <a:noFill/>
        </p:spPr>
        <p:txBody>
          <a:bodyPr wrap="none" rtlCol="0">
            <a:spAutoFit/>
          </a:bodyPr>
          <a:lstStyle/>
          <a:p>
            <a:r>
              <a:rPr lang="en-US" sz="2200">
                <a:solidFill>
                  <a:schemeClr val="accent1">
                    <a:lumMod val="75000"/>
                  </a:schemeClr>
                </a:solidFill>
              </a:rPr>
              <a:t>o</a:t>
            </a:r>
          </a:p>
        </p:txBody>
      </p:sp>
      <p:sp>
        <p:nvSpPr>
          <p:cNvPr id="20" name="TextBox 19">
            <a:extLst>
              <a:ext uri="{FF2B5EF4-FFF2-40B4-BE49-F238E27FC236}">
                <a16:creationId xmlns:a16="http://schemas.microsoft.com/office/drawing/2014/main" id="{6149D95C-978E-4D87-D058-73182FA8DEC4}"/>
              </a:ext>
            </a:extLst>
          </p:cNvPr>
          <p:cNvSpPr txBox="1"/>
          <p:nvPr/>
        </p:nvSpPr>
        <p:spPr>
          <a:xfrm>
            <a:off x="8526723" y="5000949"/>
            <a:ext cx="333746" cy="430887"/>
          </a:xfrm>
          <a:prstGeom prst="rect">
            <a:avLst/>
          </a:prstGeom>
          <a:noFill/>
        </p:spPr>
        <p:txBody>
          <a:bodyPr wrap="none" rtlCol="0">
            <a:spAutoFit/>
          </a:bodyPr>
          <a:lstStyle/>
          <a:p>
            <a:r>
              <a:rPr lang="en-US" sz="2200">
                <a:solidFill>
                  <a:schemeClr val="accent1">
                    <a:lumMod val="75000"/>
                  </a:schemeClr>
                </a:solidFill>
              </a:rPr>
              <a:t>o</a:t>
            </a:r>
          </a:p>
        </p:txBody>
      </p:sp>
      <p:sp>
        <p:nvSpPr>
          <p:cNvPr id="21" name="TextBox 20">
            <a:extLst>
              <a:ext uri="{FF2B5EF4-FFF2-40B4-BE49-F238E27FC236}">
                <a16:creationId xmlns:a16="http://schemas.microsoft.com/office/drawing/2014/main" id="{02F0D41C-0120-BE0D-2811-41AEFDA32769}"/>
              </a:ext>
            </a:extLst>
          </p:cNvPr>
          <p:cNvSpPr txBox="1"/>
          <p:nvPr/>
        </p:nvSpPr>
        <p:spPr>
          <a:xfrm>
            <a:off x="9193437" y="4346863"/>
            <a:ext cx="333746" cy="430887"/>
          </a:xfrm>
          <a:prstGeom prst="rect">
            <a:avLst/>
          </a:prstGeom>
          <a:noFill/>
        </p:spPr>
        <p:txBody>
          <a:bodyPr wrap="none" rtlCol="0">
            <a:spAutoFit/>
          </a:bodyPr>
          <a:lstStyle/>
          <a:p>
            <a:r>
              <a:rPr lang="en-US" sz="2200">
                <a:solidFill>
                  <a:schemeClr val="accent1">
                    <a:lumMod val="75000"/>
                  </a:schemeClr>
                </a:solidFill>
              </a:rPr>
              <a:t>o</a:t>
            </a:r>
          </a:p>
        </p:txBody>
      </p:sp>
      <p:sp>
        <p:nvSpPr>
          <p:cNvPr id="22" name="TextBox 21">
            <a:extLst>
              <a:ext uri="{FF2B5EF4-FFF2-40B4-BE49-F238E27FC236}">
                <a16:creationId xmlns:a16="http://schemas.microsoft.com/office/drawing/2014/main" id="{6BB85CD0-71F4-DD6C-1A9A-1FDA72E4A12F}"/>
              </a:ext>
            </a:extLst>
          </p:cNvPr>
          <p:cNvSpPr txBox="1"/>
          <p:nvPr/>
        </p:nvSpPr>
        <p:spPr>
          <a:xfrm>
            <a:off x="8261445" y="5414024"/>
            <a:ext cx="333746" cy="430887"/>
          </a:xfrm>
          <a:prstGeom prst="rect">
            <a:avLst/>
          </a:prstGeom>
          <a:noFill/>
        </p:spPr>
        <p:txBody>
          <a:bodyPr wrap="none" rtlCol="0">
            <a:spAutoFit/>
          </a:bodyPr>
          <a:lstStyle/>
          <a:p>
            <a:r>
              <a:rPr lang="en-US" sz="2200">
                <a:solidFill>
                  <a:schemeClr val="accent1">
                    <a:lumMod val="75000"/>
                  </a:schemeClr>
                </a:solidFill>
              </a:rPr>
              <a:t>o</a:t>
            </a:r>
          </a:p>
        </p:txBody>
      </p:sp>
      <p:cxnSp>
        <p:nvCxnSpPr>
          <p:cNvPr id="23" name="Straight Connector 22">
            <a:extLst>
              <a:ext uri="{FF2B5EF4-FFF2-40B4-BE49-F238E27FC236}">
                <a16:creationId xmlns:a16="http://schemas.microsoft.com/office/drawing/2014/main" id="{26EEC903-8E67-DC36-B028-0093EBCAB74E}"/>
              </a:ext>
            </a:extLst>
          </p:cNvPr>
          <p:cNvCxnSpPr>
            <a:cxnSpLocks/>
          </p:cNvCxnSpPr>
          <p:nvPr/>
        </p:nvCxnSpPr>
        <p:spPr>
          <a:xfrm flipH="1">
            <a:off x="8224951" y="4194160"/>
            <a:ext cx="2107977" cy="232959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DA1B7C4-58A9-FBD6-9CCC-8E4205355620}"/>
              </a:ext>
            </a:extLst>
          </p:cNvPr>
          <p:cNvSpPr txBox="1"/>
          <p:nvPr/>
        </p:nvSpPr>
        <p:spPr>
          <a:xfrm>
            <a:off x="7392383" y="4974842"/>
            <a:ext cx="434734" cy="430887"/>
          </a:xfrm>
          <a:prstGeom prst="rect">
            <a:avLst/>
          </a:prstGeom>
          <a:noFill/>
        </p:spPr>
        <p:txBody>
          <a:bodyPr wrap="none" rtlCol="0">
            <a:spAutoFit/>
          </a:bodyPr>
          <a:lstStyle/>
          <a:p>
            <a:r>
              <a:rPr lang="en-US" sz="2200" b="1"/>
              <a:t>X</a:t>
            </a:r>
            <a:r>
              <a:rPr lang="en-US" sz="2200" b="1" baseline="-25000"/>
              <a:t>2</a:t>
            </a:r>
          </a:p>
        </p:txBody>
      </p:sp>
      <p:sp>
        <p:nvSpPr>
          <p:cNvPr id="25" name="TextBox 24">
            <a:extLst>
              <a:ext uri="{FF2B5EF4-FFF2-40B4-BE49-F238E27FC236}">
                <a16:creationId xmlns:a16="http://schemas.microsoft.com/office/drawing/2014/main" id="{93F4D094-265A-DA3C-084E-9019CFF19276}"/>
              </a:ext>
            </a:extLst>
          </p:cNvPr>
          <p:cNvSpPr txBox="1"/>
          <p:nvPr/>
        </p:nvSpPr>
        <p:spPr>
          <a:xfrm>
            <a:off x="10835356" y="5477137"/>
            <a:ext cx="795411" cy="369332"/>
          </a:xfrm>
          <a:prstGeom prst="rect">
            <a:avLst/>
          </a:prstGeom>
          <a:solidFill>
            <a:schemeClr val="bg1">
              <a:lumMod val="85000"/>
            </a:schemeClr>
          </a:solidFill>
        </p:spPr>
        <p:txBody>
          <a:bodyPr wrap="none" rtlCol="0">
            <a:spAutoFit/>
          </a:bodyPr>
          <a:lstStyle/>
          <a:p>
            <a:r>
              <a:rPr lang="en-US">
                <a:solidFill>
                  <a:srgbClr val="FF0000"/>
                </a:solidFill>
              </a:rPr>
              <a:t>class 1</a:t>
            </a:r>
          </a:p>
        </p:txBody>
      </p:sp>
      <p:sp>
        <p:nvSpPr>
          <p:cNvPr id="26" name="TextBox 25">
            <a:extLst>
              <a:ext uri="{FF2B5EF4-FFF2-40B4-BE49-F238E27FC236}">
                <a16:creationId xmlns:a16="http://schemas.microsoft.com/office/drawing/2014/main" id="{F137EF65-3974-A941-0369-80CD08C8ADCB}"/>
              </a:ext>
            </a:extLst>
          </p:cNvPr>
          <p:cNvSpPr txBox="1"/>
          <p:nvPr/>
        </p:nvSpPr>
        <p:spPr>
          <a:xfrm>
            <a:off x="8506595" y="4076919"/>
            <a:ext cx="795411" cy="369332"/>
          </a:xfrm>
          <a:prstGeom prst="rect">
            <a:avLst/>
          </a:prstGeom>
          <a:solidFill>
            <a:schemeClr val="bg1">
              <a:lumMod val="85000"/>
            </a:schemeClr>
          </a:solidFill>
        </p:spPr>
        <p:txBody>
          <a:bodyPr wrap="none" rtlCol="0">
            <a:spAutoFit/>
          </a:bodyPr>
          <a:lstStyle/>
          <a:p>
            <a:r>
              <a:rPr lang="en-US">
                <a:solidFill>
                  <a:schemeClr val="accent1">
                    <a:lumMod val="75000"/>
                  </a:schemeClr>
                </a:solidFill>
              </a:rPr>
              <a:t>class 0</a:t>
            </a:r>
          </a:p>
        </p:txBody>
      </p:sp>
      <p:pic>
        <p:nvPicPr>
          <p:cNvPr id="27" name="Picture 26">
            <a:extLst>
              <a:ext uri="{FF2B5EF4-FFF2-40B4-BE49-F238E27FC236}">
                <a16:creationId xmlns:a16="http://schemas.microsoft.com/office/drawing/2014/main" id="{360BADF1-F300-F3F0-8690-6475D739EF89}"/>
              </a:ext>
            </a:extLst>
          </p:cNvPr>
          <p:cNvPicPr>
            <a:picLocks noChangeAspect="1"/>
          </p:cNvPicPr>
          <p:nvPr/>
        </p:nvPicPr>
        <p:blipFill>
          <a:blip r:embed="rId4"/>
          <a:stretch>
            <a:fillRect/>
          </a:stretch>
        </p:blipFill>
        <p:spPr>
          <a:xfrm>
            <a:off x="10404035" y="4096994"/>
            <a:ext cx="1071357" cy="278062"/>
          </a:xfrm>
          <a:prstGeom prst="rect">
            <a:avLst/>
          </a:prstGeom>
        </p:spPr>
      </p:pic>
      <p:pic>
        <p:nvPicPr>
          <p:cNvPr id="28" name="Picture 27">
            <a:extLst>
              <a:ext uri="{FF2B5EF4-FFF2-40B4-BE49-F238E27FC236}">
                <a16:creationId xmlns:a16="http://schemas.microsoft.com/office/drawing/2014/main" id="{7D90CAAC-46A1-2ED0-329C-32F16245ABFD}"/>
              </a:ext>
            </a:extLst>
          </p:cNvPr>
          <p:cNvPicPr>
            <a:picLocks noChangeAspect="1"/>
          </p:cNvPicPr>
          <p:nvPr/>
        </p:nvPicPr>
        <p:blipFill>
          <a:blip r:embed="rId5"/>
          <a:stretch>
            <a:fillRect/>
          </a:stretch>
        </p:blipFill>
        <p:spPr>
          <a:xfrm>
            <a:off x="940199" y="4629129"/>
            <a:ext cx="5646439" cy="1008954"/>
          </a:xfrm>
          <a:prstGeom prst="rect">
            <a:avLst/>
          </a:prstGeom>
        </p:spPr>
      </p:pic>
      <p:cxnSp>
        <p:nvCxnSpPr>
          <p:cNvPr id="29" name="Straight Arrow Connector 28">
            <a:extLst>
              <a:ext uri="{FF2B5EF4-FFF2-40B4-BE49-F238E27FC236}">
                <a16:creationId xmlns:a16="http://schemas.microsoft.com/office/drawing/2014/main" id="{15853FD9-6D98-7C53-0A09-8C6E2C7B3EA6}"/>
              </a:ext>
            </a:extLst>
          </p:cNvPr>
          <p:cNvCxnSpPr>
            <a:cxnSpLocks/>
          </p:cNvCxnSpPr>
          <p:nvPr/>
        </p:nvCxnSpPr>
        <p:spPr>
          <a:xfrm>
            <a:off x="8866010" y="5840356"/>
            <a:ext cx="202223" cy="17949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338288D-739F-5291-C392-778C3ABC9F48}"/>
              </a:ext>
            </a:extLst>
          </p:cNvPr>
          <p:cNvSpPr txBox="1"/>
          <p:nvPr/>
        </p:nvSpPr>
        <p:spPr>
          <a:xfrm>
            <a:off x="8707892" y="5938976"/>
            <a:ext cx="1880316" cy="307777"/>
          </a:xfrm>
          <a:prstGeom prst="rect">
            <a:avLst/>
          </a:prstGeom>
          <a:noFill/>
        </p:spPr>
        <p:txBody>
          <a:bodyPr wrap="square">
            <a:spAutoFit/>
          </a:bodyPr>
          <a:lstStyle/>
          <a:p>
            <a:r>
              <a:rPr lang="en-US" altLang="zh-CN" sz="1400">
                <a:solidFill>
                  <a:schemeClr val="accent1"/>
                </a:solidFill>
                <a:latin typeface="Arial" panose="020B0604020202020204" pitchFamily="34" charset="0"/>
                <a:cs typeface="Arial" panose="020B0604020202020204" pitchFamily="34" charset="0"/>
              </a:rPr>
              <a:t>Normal</a:t>
            </a:r>
            <a:r>
              <a:rPr lang="zh-CN" altLang="en-US" sz="1400">
                <a:solidFill>
                  <a:schemeClr val="accent1"/>
                </a:solidFill>
                <a:latin typeface="Arial" panose="020B0604020202020204" pitchFamily="34" charset="0"/>
                <a:cs typeface="Arial" panose="020B0604020202020204" pitchFamily="34" charset="0"/>
              </a:rPr>
              <a:t> </a:t>
            </a:r>
            <a:r>
              <a:rPr lang="en-US" altLang="zh-CN" sz="1400">
                <a:solidFill>
                  <a:schemeClr val="accent1"/>
                </a:solidFill>
                <a:latin typeface="Arial" panose="020B0604020202020204" pitchFamily="34" charset="0"/>
                <a:cs typeface="Arial" panose="020B0604020202020204" pitchFamily="34" charset="0"/>
              </a:rPr>
              <a:t>direction</a:t>
            </a:r>
            <a:endParaRPr lang="en-CN" sz="1400">
              <a:solidFill>
                <a:schemeClr val="accent1"/>
              </a:solidFill>
            </a:endParaRPr>
          </a:p>
        </p:txBody>
      </p:sp>
      <p:pic>
        <p:nvPicPr>
          <p:cNvPr id="33" name="Picture 32">
            <a:extLst>
              <a:ext uri="{FF2B5EF4-FFF2-40B4-BE49-F238E27FC236}">
                <a16:creationId xmlns:a16="http://schemas.microsoft.com/office/drawing/2014/main" id="{4E964E67-68FC-7EC1-CECF-2E25ADCF19D5}"/>
              </a:ext>
            </a:extLst>
          </p:cNvPr>
          <p:cNvPicPr>
            <a:picLocks noChangeAspect="1"/>
          </p:cNvPicPr>
          <p:nvPr/>
        </p:nvPicPr>
        <p:blipFill>
          <a:blip r:embed="rId6"/>
          <a:stretch>
            <a:fillRect/>
          </a:stretch>
        </p:blipFill>
        <p:spPr>
          <a:xfrm>
            <a:off x="10598200" y="5886901"/>
            <a:ext cx="825500" cy="228600"/>
          </a:xfrm>
          <a:prstGeom prst="rect">
            <a:avLst/>
          </a:prstGeom>
        </p:spPr>
      </p:pic>
      <p:pic>
        <p:nvPicPr>
          <p:cNvPr id="34" name="Picture 33">
            <a:extLst>
              <a:ext uri="{FF2B5EF4-FFF2-40B4-BE49-F238E27FC236}">
                <a16:creationId xmlns:a16="http://schemas.microsoft.com/office/drawing/2014/main" id="{B3219A21-3E3A-79BF-52DF-4BEC320C0EE9}"/>
              </a:ext>
            </a:extLst>
          </p:cNvPr>
          <p:cNvPicPr>
            <a:picLocks noChangeAspect="1"/>
          </p:cNvPicPr>
          <p:nvPr/>
        </p:nvPicPr>
        <p:blipFill>
          <a:blip r:embed="rId7"/>
          <a:stretch>
            <a:fillRect/>
          </a:stretch>
        </p:blipFill>
        <p:spPr>
          <a:xfrm>
            <a:off x="9381974" y="3934026"/>
            <a:ext cx="825500" cy="228600"/>
          </a:xfrm>
          <a:prstGeom prst="rect">
            <a:avLst/>
          </a:prstGeom>
        </p:spPr>
      </p:pic>
      <p:pic>
        <p:nvPicPr>
          <p:cNvPr id="35" name="Picture 34">
            <a:extLst>
              <a:ext uri="{FF2B5EF4-FFF2-40B4-BE49-F238E27FC236}">
                <a16:creationId xmlns:a16="http://schemas.microsoft.com/office/drawing/2014/main" id="{7B2E5349-0288-B84C-B10D-B45D5CBBF983}"/>
              </a:ext>
            </a:extLst>
          </p:cNvPr>
          <p:cNvPicPr>
            <a:picLocks noChangeAspect="1"/>
          </p:cNvPicPr>
          <p:nvPr/>
        </p:nvPicPr>
        <p:blipFill>
          <a:blip r:embed="rId8"/>
          <a:stretch>
            <a:fillRect/>
          </a:stretch>
        </p:blipFill>
        <p:spPr>
          <a:xfrm>
            <a:off x="981132" y="3740674"/>
            <a:ext cx="521677" cy="26874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C6F9121-B828-6F5C-FADB-DDBD41FCFC21}"/>
                  </a:ext>
                </a:extLst>
              </p:cNvPr>
              <p:cNvSpPr txBox="1"/>
              <p:nvPr/>
            </p:nvSpPr>
            <p:spPr>
              <a:xfrm>
                <a:off x="560613" y="1176015"/>
                <a:ext cx="9268075" cy="2445798"/>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2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simple</a:t>
                </a:r>
                <a:r>
                  <a:rPr lang="zh-CN" altLang="en-US" sz="22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l</a:t>
                </a:r>
                <a:r>
                  <a:rPr kumimoji="0" lang="en-US" sz="22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inear</a:t>
                </a:r>
                <a:r>
                  <a:rPr kumimoji="0" lang="en-US"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classifier</a:t>
                </a:r>
                <a:endParaRPr lang="en-US" altLang="zh-CN" sz="22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lnSpc>
                    <a:spcPct val="90000"/>
                  </a:lnSpc>
                  <a:spcBef>
                    <a:spcPts val="1000"/>
                  </a:spcBef>
                  <a:buFont typeface="Courier New" panose="02070309020205020404" pitchFamily="49" charset="0"/>
                  <a:buChar char="o"/>
                  <a:defRPr/>
                </a:pPr>
                <a14:m>
                  <m:oMath xmlns:m="http://schemas.openxmlformats.org/officeDocument/2006/math">
                    <m:sSub>
                      <m:sSubPr>
                        <m:ctrlP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ctrlPr>
                      </m:sSubPr>
                      <m:e>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h</m:t>
                        </m:r>
                      </m:e>
                      <m:sub>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𝜃</m:t>
                        </m:r>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m:t>
                        </m:r>
                        <m:d>
                          <m:dPr>
                            <m:begChr m:val="{"/>
                            <m:endChr m:val="}"/>
                            <m:ctrlP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ctrlPr>
                          </m:dPr>
                          <m:e>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0.75,10000</m:t>
                            </m:r>
                          </m:e>
                        </m:d>
                      </m:sub>
                    </m:sSub>
                    <m:d>
                      <m:dPr>
                        <m:ctrlP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ctrlPr>
                      </m:dPr>
                      <m:e>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𝑖𝑛𝑐𝑜𝑚𝑒</m:t>
                        </m:r>
                      </m:e>
                    </m:d>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m:t>
                    </m:r>
                    <m:d>
                      <m:dPr>
                        <m:begChr m:val="{"/>
                        <m:endChr m:val=""/>
                        <m:ctrlP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ctrlPr>
                      </m:dPr>
                      <m:e>
                        <m:eqArr>
                          <m:eqArrPr>
                            <m:ctrlP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ctrlPr>
                          </m:eqArrPr>
                          <m:e>
                            <m:r>
                              <m:rPr>
                                <m:sty m:val="p"/>
                              </m:rPr>
                              <a:rPr kumimoji="0" lang="en-US" altLang="zh-CN" sz="2200" b="0" i="0" u="none" strike="noStrike" kern="1200" cap="none" spc="0" normalizeH="0" baseline="0" noProof="0">
                                <a:ln>
                                  <a:noFill/>
                                </a:ln>
                                <a:solidFill>
                                  <a:srgbClr val="FF0000"/>
                                </a:solidFill>
                                <a:effectLst/>
                                <a:uLnTx/>
                                <a:uFillTx/>
                                <a:latin typeface="Cambria Math" panose="02040503050406030204" pitchFamily="18" charset="0"/>
                                <a:ea typeface="Microsoft YaHei UI" panose="020B0503020204020204" pitchFamily="34" charset="-122"/>
                                <a:cs typeface="Arial" panose="020B0604020202020204" pitchFamily="34" charset="0"/>
                              </a:rPr>
                              <m:t>reject</m:t>
                            </m:r>
                            <m:r>
                              <a:rPr kumimoji="0" lang="zh-CN" altLang="en-US"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 </m:t>
                            </m:r>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𝑖𝑓</m:t>
                            </m:r>
                            <m:r>
                              <a:rPr kumimoji="0" lang="zh-CN" altLang="en-US"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 </m:t>
                            </m:r>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0.75</m:t>
                            </m:r>
                            <m:r>
                              <a:rPr kumimoji="0" lang="zh-CN" altLang="en-US"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 ∗</m:t>
                            </m:r>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𝑖𝑛𝑐𝑜𝑚𝑒</m:t>
                            </m:r>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−10000&lt;0</m:t>
                            </m:r>
                          </m:e>
                          <m:e>
                            <m:r>
                              <m:rPr>
                                <m:sty m:val="p"/>
                              </m:rPr>
                              <a:rPr kumimoji="0" lang="en-US" altLang="zh-CN" sz="2200" b="0" i="0" u="none" strike="noStrike" kern="1200" cap="none" spc="0" normalizeH="0" baseline="0" noProof="0">
                                <a:ln>
                                  <a:noFill/>
                                </a:ln>
                                <a:solidFill>
                                  <a:srgbClr val="00B050"/>
                                </a:solidFill>
                                <a:effectLst/>
                                <a:uLnTx/>
                                <a:uFillTx/>
                                <a:latin typeface="Cambria Math" panose="02040503050406030204" pitchFamily="18" charset="0"/>
                                <a:ea typeface="Microsoft YaHei UI" panose="020B0503020204020204" pitchFamily="34" charset="-122"/>
                                <a:cs typeface="Arial" panose="020B0604020202020204" pitchFamily="34" charset="0"/>
                              </a:rPr>
                              <m:t>approve</m:t>
                            </m:r>
                            <m:r>
                              <a:rPr kumimoji="0" lang="zh-CN" altLang="en-US"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 </m:t>
                            </m:r>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ea typeface="Microsoft YaHei UI" panose="020B0503020204020204" pitchFamily="34" charset="-122"/>
                                <a:cs typeface="Arial" panose="020B0604020202020204" pitchFamily="34" charset="0"/>
                              </a:rPr>
                              <m:t>𝑜𝑡h𝑒𝑟𝑤𝑖𝑠𝑒</m:t>
                            </m:r>
                          </m:e>
                        </m:eqArr>
                      </m:e>
                    </m:d>
                  </m:oMath>
                </a14:m>
                <a:endParaRPr kumimoji="0" lang="en-US" altLang="zh-CN"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lnSpc>
                    <a:spcPct val="90000"/>
                  </a:lnSpc>
                  <a:spcBef>
                    <a:spcPts val="1000"/>
                  </a:spcBef>
                  <a:buFont typeface="Courier New" panose="02070309020205020404" pitchFamily="49" charset="0"/>
                  <a:buChar char="o"/>
                  <a:defRPr/>
                </a:pPr>
                <a14:m>
                  <m:oMath xmlns:m="http://schemas.openxmlformats.org/officeDocument/2006/math">
                    <m:sSub>
                      <m:sSubPr>
                        <m:ctrlPr>
                          <a:rPr lang="en-US" altLang="zh-CN" sz="2200" b="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sSubPr>
                      <m:e>
                        <m:r>
                          <a:rPr lang="en-US" altLang="zh-CN" sz="2200" b="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h</m:t>
                        </m:r>
                      </m:e>
                      <m:sub>
                        <m:r>
                          <a:rPr lang="en-US" altLang="zh-CN" sz="2200" b="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𝜃</m:t>
                        </m:r>
                        <m:r>
                          <a:rPr lang="en-US" altLang="zh-CN" sz="2200" b="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={35}</m:t>
                        </m:r>
                      </m:sub>
                    </m:sSub>
                    <m:d>
                      <m:dPr>
                        <m:ctrlPr>
                          <a:rPr lang="en-US" altLang="zh-CN" sz="220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dPr>
                      <m:e>
                        <m:r>
                          <a:rPr lang="en-US" altLang="zh-CN" sz="2200" b="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𝑎𝑔𝑒</m:t>
                        </m:r>
                      </m:e>
                    </m:d>
                    <m:r>
                      <a:rPr lang="en-US" altLang="zh-CN" sz="220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m:t>
                    </m:r>
                    <m:d>
                      <m:dPr>
                        <m:begChr m:val="{"/>
                        <m:endChr m:val=""/>
                        <m:ctrlPr>
                          <a:rPr lang="en-US" altLang="zh-CN" sz="220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dPr>
                      <m:e>
                        <m:eqArr>
                          <m:eqArrPr>
                            <m:ctrlPr>
                              <a:rPr lang="en-US" altLang="zh-CN" sz="220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eqArrPr>
                          <m:e>
                            <m:r>
                              <m:rPr>
                                <m:sty m:val="p"/>
                              </m:rPr>
                              <a:rPr lang="en-US" altLang="zh-CN" sz="2200" b="0" i="0">
                                <a:solidFill>
                                  <a:schemeClr val="accent3">
                                    <a:lumMod val="60000"/>
                                    <a:lumOff val="40000"/>
                                  </a:schemeClr>
                                </a:solidFill>
                                <a:latin typeface="Cambria Math" panose="02040503050406030204" pitchFamily="18" charset="0"/>
                                <a:ea typeface="Microsoft YaHei UI" panose="020B0503020204020204" pitchFamily="34" charset="-122"/>
                                <a:cs typeface="Arial" panose="020B0604020202020204" pitchFamily="34" charset="0"/>
                              </a:rPr>
                              <m:t>keep</m:t>
                            </m:r>
                            <m:r>
                              <a:rPr lang="zh-CN" altLang="en-US" sz="220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 </m:t>
                            </m:r>
                            <m:r>
                              <a:rPr lang="en-US" altLang="zh-CN" sz="220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𝑖𝑓</m:t>
                            </m:r>
                            <m:r>
                              <a:rPr lang="zh-CN" altLang="en-US" sz="220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 </m:t>
                            </m:r>
                            <m:r>
                              <a:rPr lang="en-US" altLang="zh-CN" sz="2200" b="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𝑎𝑔𝑒</m:t>
                            </m:r>
                            <m:r>
                              <a:rPr lang="en-US" altLang="zh-CN" sz="220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m:t>
                            </m:r>
                            <m:r>
                              <a:rPr lang="en-US" altLang="zh-CN" sz="2200" b="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35</m:t>
                            </m:r>
                            <m:r>
                              <a:rPr lang="en-US" altLang="zh-CN" sz="220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&lt;0</m:t>
                            </m:r>
                          </m:e>
                          <m:e>
                            <m:r>
                              <a:rPr lang="en-US" altLang="zh-CN" sz="2200" b="0" i="1">
                                <a:solidFill>
                                  <a:srgbClr val="FF0000"/>
                                </a:solidFill>
                                <a:latin typeface="Cambria Math" panose="02040503050406030204" pitchFamily="18" charset="0"/>
                                <a:ea typeface="Microsoft YaHei UI" panose="020B0503020204020204" pitchFamily="34" charset="-122"/>
                                <a:cs typeface="Arial" panose="020B0604020202020204" pitchFamily="34" charset="0"/>
                              </a:rPr>
                              <m:t>𝑓𝑖𝑟𝑒</m:t>
                            </m:r>
                            <m:r>
                              <a:rPr lang="zh-CN" altLang="en-US" sz="220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 </m:t>
                            </m:r>
                            <m:r>
                              <a:rPr lang="en-US" altLang="zh-CN" sz="2200"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𝑜𝑡h𝑒𝑟𝑤𝑖𝑠𝑒</m:t>
                            </m:r>
                          </m:e>
                        </m:eqArr>
                      </m:e>
                    </m:d>
                  </m:oMath>
                </a14:m>
                <a:endParaRPr lang="en-US" sz="22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endParaRPr>
              </a:p>
              <a:p>
                <a:pPr marL="800100" lvl="1" indent="-342900">
                  <a:lnSpc>
                    <a:spcPct val="90000"/>
                  </a:lnSpc>
                  <a:spcBef>
                    <a:spcPts val="1000"/>
                  </a:spcBef>
                  <a:buFont typeface="Courier New" panose="02070309020205020404" pitchFamily="49" charset="0"/>
                  <a:buChar char="o"/>
                  <a:defRPr/>
                </a:pPr>
                <a:endParaRPr kumimoji="0" lang="en-US" sz="2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endParaRPr>
              </a:p>
            </p:txBody>
          </p:sp>
        </mc:Choice>
        <mc:Fallback xmlns="">
          <p:sp>
            <p:nvSpPr>
              <p:cNvPr id="30" name="TextBox 29">
                <a:extLst>
                  <a:ext uri="{FF2B5EF4-FFF2-40B4-BE49-F238E27FC236}">
                    <a16:creationId xmlns:a16="http://schemas.microsoft.com/office/drawing/2014/main" id="{7C6F9121-B828-6F5C-FADB-DDBD41FCFC21}"/>
                  </a:ext>
                </a:extLst>
              </p:cNvPr>
              <p:cNvSpPr txBox="1">
                <a:spLocks noRot="1" noChangeAspect="1" noMove="1" noResize="1" noEditPoints="1" noAdjustHandles="1" noChangeArrowheads="1" noChangeShapeType="1" noTextEdit="1"/>
              </p:cNvSpPr>
              <p:nvPr/>
            </p:nvSpPr>
            <p:spPr>
              <a:xfrm>
                <a:off x="560613" y="1176015"/>
                <a:ext cx="9268075" cy="2445798"/>
              </a:xfrm>
              <a:prstGeom prst="rect">
                <a:avLst/>
              </a:prstGeom>
              <a:blipFill>
                <a:blip r:embed="rId9"/>
                <a:stretch>
                  <a:fillRect l="-822" t="-53608" b="-81959"/>
                </a:stretch>
              </a:blipFill>
            </p:spPr>
            <p:txBody>
              <a:bodyPr/>
              <a:lstStyle/>
              <a:p>
                <a:r>
                  <a:rPr lang="en-CN">
                    <a:noFill/>
                  </a:rPr>
                  <a:t> </a:t>
                </a:r>
              </a:p>
            </p:txBody>
          </p:sp>
        </mc:Fallback>
      </mc:AlternateContent>
      <p:cxnSp>
        <p:nvCxnSpPr>
          <p:cNvPr id="31" name="Straight Arrow Connector 30">
            <a:extLst>
              <a:ext uri="{FF2B5EF4-FFF2-40B4-BE49-F238E27FC236}">
                <a16:creationId xmlns:a16="http://schemas.microsoft.com/office/drawing/2014/main" id="{EED88A48-CA76-5320-0D0C-3295BD6434D6}"/>
              </a:ext>
            </a:extLst>
          </p:cNvPr>
          <p:cNvCxnSpPr>
            <a:cxnSpLocks/>
          </p:cNvCxnSpPr>
          <p:nvPr/>
        </p:nvCxnSpPr>
        <p:spPr>
          <a:xfrm>
            <a:off x="9644035" y="1627073"/>
            <a:ext cx="2230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6EFBE98-FB29-2D2C-E904-2FBC79AA03F2}"/>
              </a:ext>
            </a:extLst>
          </p:cNvPr>
          <p:cNvSpPr txBox="1"/>
          <p:nvPr/>
        </p:nvSpPr>
        <p:spPr>
          <a:xfrm>
            <a:off x="10709441" y="1694622"/>
            <a:ext cx="1099981" cy="430887"/>
          </a:xfrm>
          <a:prstGeom prst="rect">
            <a:avLst/>
          </a:prstGeom>
          <a:noFill/>
        </p:spPr>
        <p:txBody>
          <a:bodyPr wrap="none" rtlCol="0">
            <a:spAutoFit/>
          </a:bodyPr>
          <a:lstStyle/>
          <a:p>
            <a:r>
              <a:rPr lang="en-US" altLang="zh-CN" sz="2200" i="1"/>
              <a:t>income</a:t>
            </a:r>
            <a:endParaRPr lang="en-US" sz="2200" i="1" baseline="-25000"/>
          </a:p>
        </p:txBody>
      </p:sp>
      <p:cxnSp>
        <p:nvCxnSpPr>
          <p:cNvPr id="39" name="Straight Connector 38">
            <a:extLst>
              <a:ext uri="{FF2B5EF4-FFF2-40B4-BE49-F238E27FC236}">
                <a16:creationId xmlns:a16="http://schemas.microsoft.com/office/drawing/2014/main" id="{B83E4A97-BE2E-DEE1-421D-6EC708C6A7B5}"/>
              </a:ext>
            </a:extLst>
          </p:cNvPr>
          <p:cNvCxnSpPr/>
          <p:nvPr/>
        </p:nvCxnSpPr>
        <p:spPr>
          <a:xfrm>
            <a:off x="10635173" y="1291086"/>
            <a:ext cx="0" cy="502247"/>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26A23DE-5690-99C2-4212-4176A9D5A90E}"/>
              </a:ext>
            </a:extLst>
          </p:cNvPr>
          <p:cNvSpPr txBox="1"/>
          <p:nvPr/>
        </p:nvSpPr>
        <p:spPr>
          <a:xfrm>
            <a:off x="9644035" y="1224074"/>
            <a:ext cx="795346" cy="369332"/>
          </a:xfrm>
          <a:prstGeom prst="rect">
            <a:avLst/>
          </a:prstGeom>
          <a:noFill/>
        </p:spPr>
        <p:txBody>
          <a:bodyPr wrap="none" rtlCol="0">
            <a:spAutoFit/>
          </a:bodyPr>
          <a:lstStyle/>
          <a:p>
            <a:r>
              <a:rPr lang="en-US" altLang="zh-CN">
                <a:solidFill>
                  <a:srgbClr val="FF0000"/>
                </a:solidFill>
                <a:latin typeface="Microsoft YaHei UI" panose="020B0503020204020204" pitchFamily="34" charset="-122"/>
                <a:ea typeface="Microsoft YaHei UI" panose="020B0503020204020204" pitchFamily="34" charset="-122"/>
              </a:rPr>
              <a:t>reject</a:t>
            </a:r>
            <a:endParaRPr lang="en-CN">
              <a:solidFill>
                <a:srgbClr val="FF0000"/>
              </a:solidFill>
              <a:latin typeface="Microsoft YaHei UI" panose="020B0503020204020204" pitchFamily="34" charset="-122"/>
              <a:ea typeface="Microsoft YaHei UI" panose="020B0503020204020204" pitchFamily="34" charset="-122"/>
            </a:endParaRPr>
          </a:p>
        </p:txBody>
      </p:sp>
      <p:sp>
        <p:nvSpPr>
          <p:cNvPr id="41" name="TextBox 40">
            <a:extLst>
              <a:ext uri="{FF2B5EF4-FFF2-40B4-BE49-F238E27FC236}">
                <a16:creationId xmlns:a16="http://schemas.microsoft.com/office/drawing/2014/main" id="{9E40F948-FDB8-586E-D424-5DB3D21569ED}"/>
              </a:ext>
            </a:extLst>
          </p:cNvPr>
          <p:cNvSpPr txBox="1"/>
          <p:nvPr/>
        </p:nvSpPr>
        <p:spPr>
          <a:xfrm>
            <a:off x="10759166" y="1224074"/>
            <a:ext cx="1092030" cy="369332"/>
          </a:xfrm>
          <a:prstGeom prst="rect">
            <a:avLst/>
          </a:prstGeom>
          <a:noFill/>
        </p:spPr>
        <p:txBody>
          <a:bodyPr wrap="none" rtlCol="0">
            <a:spAutoFit/>
          </a:bodyPr>
          <a:lstStyle/>
          <a:p>
            <a:r>
              <a:rPr lang="en-US" altLang="zh-CN">
                <a:solidFill>
                  <a:schemeClr val="accent3">
                    <a:lumMod val="60000"/>
                    <a:lumOff val="40000"/>
                  </a:schemeClr>
                </a:solidFill>
                <a:latin typeface="Microsoft YaHei UI" panose="020B0503020204020204" pitchFamily="34" charset="-122"/>
                <a:ea typeface="Microsoft YaHei UI" panose="020B0503020204020204" pitchFamily="34" charset="-122"/>
              </a:rPr>
              <a:t>approve</a:t>
            </a:r>
            <a:endParaRPr lang="en-CN">
              <a:solidFill>
                <a:schemeClr val="accent3">
                  <a:lumMod val="60000"/>
                  <a:lumOff val="40000"/>
                </a:schemeClr>
              </a:solidFill>
              <a:latin typeface="Microsoft YaHei UI" panose="020B0503020204020204" pitchFamily="34" charset="-122"/>
              <a:ea typeface="Microsoft YaHei UI" panose="020B0503020204020204" pitchFamily="34" charset="-122"/>
            </a:endParaRPr>
          </a:p>
        </p:txBody>
      </p:sp>
      <p:pic>
        <p:nvPicPr>
          <p:cNvPr id="43" name="Picture 42">
            <a:extLst>
              <a:ext uri="{FF2B5EF4-FFF2-40B4-BE49-F238E27FC236}">
                <a16:creationId xmlns:a16="http://schemas.microsoft.com/office/drawing/2014/main" id="{79A1B381-B812-8755-0871-E18063001AF3}"/>
              </a:ext>
            </a:extLst>
          </p:cNvPr>
          <p:cNvPicPr>
            <a:picLocks noChangeAspect="1"/>
          </p:cNvPicPr>
          <p:nvPr/>
        </p:nvPicPr>
        <p:blipFill>
          <a:blip r:embed="rId10"/>
          <a:stretch>
            <a:fillRect/>
          </a:stretch>
        </p:blipFill>
        <p:spPr>
          <a:xfrm>
            <a:off x="4238859" y="3298675"/>
            <a:ext cx="4862124" cy="341487"/>
          </a:xfrm>
          <a:prstGeom prst="rect">
            <a:avLst/>
          </a:prstGeom>
        </p:spPr>
      </p:pic>
      <p:cxnSp>
        <p:nvCxnSpPr>
          <p:cNvPr id="45" name="Straight Arrow Connector 44">
            <a:extLst>
              <a:ext uri="{FF2B5EF4-FFF2-40B4-BE49-F238E27FC236}">
                <a16:creationId xmlns:a16="http://schemas.microsoft.com/office/drawing/2014/main" id="{DDA2C989-62F1-DC18-305A-7CF906190B15}"/>
              </a:ext>
            </a:extLst>
          </p:cNvPr>
          <p:cNvCxnSpPr>
            <a:cxnSpLocks/>
          </p:cNvCxnSpPr>
          <p:nvPr/>
        </p:nvCxnSpPr>
        <p:spPr>
          <a:xfrm>
            <a:off x="9644035" y="2717099"/>
            <a:ext cx="2230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4BE574D-8531-5647-B470-480D461A0247}"/>
              </a:ext>
            </a:extLst>
          </p:cNvPr>
          <p:cNvSpPr txBox="1"/>
          <p:nvPr/>
        </p:nvSpPr>
        <p:spPr>
          <a:xfrm>
            <a:off x="10923745" y="2786135"/>
            <a:ext cx="618631" cy="430887"/>
          </a:xfrm>
          <a:prstGeom prst="rect">
            <a:avLst/>
          </a:prstGeom>
          <a:noFill/>
        </p:spPr>
        <p:txBody>
          <a:bodyPr wrap="none" rtlCol="0">
            <a:spAutoFit/>
          </a:bodyPr>
          <a:lstStyle/>
          <a:p>
            <a:r>
              <a:rPr lang="en-US" altLang="zh-CN" sz="2200" i="1"/>
              <a:t>age</a:t>
            </a:r>
            <a:endParaRPr lang="en-US" sz="2200" i="1" baseline="-25000"/>
          </a:p>
        </p:txBody>
      </p:sp>
      <p:cxnSp>
        <p:nvCxnSpPr>
          <p:cNvPr id="47" name="Straight Connector 46">
            <a:extLst>
              <a:ext uri="{FF2B5EF4-FFF2-40B4-BE49-F238E27FC236}">
                <a16:creationId xmlns:a16="http://schemas.microsoft.com/office/drawing/2014/main" id="{90A89A0E-2BD6-D021-3C22-C781CD6AD078}"/>
              </a:ext>
            </a:extLst>
          </p:cNvPr>
          <p:cNvCxnSpPr/>
          <p:nvPr/>
        </p:nvCxnSpPr>
        <p:spPr>
          <a:xfrm>
            <a:off x="10635173" y="2381112"/>
            <a:ext cx="0" cy="502247"/>
          </a:xfrm>
          <a:prstGeom prst="line">
            <a:avLst/>
          </a:prstGeom>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F7A4ED6-5E7A-92CF-145C-2D13694D2408}"/>
              </a:ext>
            </a:extLst>
          </p:cNvPr>
          <p:cNvSpPr txBox="1"/>
          <p:nvPr/>
        </p:nvSpPr>
        <p:spPr>
          <a:xfrm>
            <a:off x="9644035" y="2314100"/>
            <a:ext cx="715132" cy="369332"/>
          </a:xfrm>
          <a:prstGeom prst="rect">
            <a:avLst/>
          </a:prstGeom>
          <a:noFill/>
        </p:spPr>
        <p:txBody>
          <a:bodyPr wrap="none" rtlCol="0">
            <a:spAutoFit/>
          </a:bodyPr>
          <a:lstStyle/>
          <a:p>
            <a:r>
              <a:rPr lang="en-US" altLang="zh-CN" dirty="0">
                <a:solidFill>
                  <a:schemeClr val="accent3">
                    <a:lumMod val="60000"/>
                    <a:lumOff val="40000"/>
                  </a:schemeClr>
                </a:solidFill>
                <a:latin typeface="Microsoft YaHei UI" panose="020B0503020204020204" pitchFamily="34" charset="-122"/>
                <a:ea typeface="Microsoft YaHei UI" panose="020B0503020204020204" pitchFamily="34" charset="-122"/>
              </a:rPr>
              <a:t>keep</a:t>
            </a:r>
            <a:endParaRPr lang="en-CN" dirty="0">
              <a:solidFill>
                <a:schemeClr val="accent3">
                  <a:lumMod val="60000"/>
                  <a:lumOff val="40000"/>
                </a:schemeClr>
              </a:solidFill>
              <a:latin typeface="Microsoft YaHei UI" panose="020B0503020204020204" pitchFamily="34" charset="-122"/>
              <a:ea typeface="Microsoft YaHei UI" panose="020B0503020204020204" pitchFamily="34" charset="-122"/>
            </a:endParaRPr>
          </a:p>
        </p:txBody>
      </p:sp>
      <p:sp>
        <p:nvSpPr>
          <p:cNvPr id="49" name="TextBox 48">
            <a:extLst>
              <a:ext uri="{FF2B5EF4-FFF2-40B4-BE49-F238E27FC236}">
                <a16:creationId xmlns:a16="http://schemas.microsoft.com/office/drawing/2014/main" id="{7CA74C32-787B-2729-905D-7E468415E666}"/>
              </a:ext>
            </a:extLst>
          </p:cNvPr>
          <p:cNvSpPr txBox="1"/>
          <p:nvPr/>
        </p:nvSpPr>
        <p:spPr>
          <a:xfrm>
            <a:off x="10759166" y="2314100"/>
            <a:ext cx="542071" cy="369332"/>
          </a:xfrm>
          <a:prstGeom prst="rect">
            <a:avLst/>
          </a:prstGeom>
          <a:noFill/>
        </p:spPr>
        <p:txBody>
          <a:bodyPr wrap="none" rtlCol="0">
            <a:spAutoFit/>
          </a:bodyPr>
          <a:lstStyle/>
          <a:p>
            <a:r>
              <a:rPr lang="en-US" altLang="zh-CN">
                <a:solidFill>
                  <a:srgbClr val="FF0000"/>
                </a:solidFill>
                <a:latin typeface="Microsoft YaHei UI" panose="020B0503020204020204" pitchFamily="34" charset="-122"/>
                <a:ea typeface="Microsoft YaHei UI" panose="020B0503020204020204" pitchFamily="34" charset="-122"/>
              </a:rPr>
              <a:t>fire</a:t>
            </a:r>
            <a:endParaRPr lang="en-CN">
              <a:solidFill>
                <a:srgbClr val="FF0000"/>
              </a:solidFill>
              <a:latin typeface="Microsoft YaHei UI" panose="020B0503020204020204" pitchFamily="34" charset="-122"/>
              <a:ea typeface="Microsoft YaHei UI" panose="020B0503020204020204" pitchFamily="34" charset="-122"/>
            </a:endParaRPr>
          </a:p>
        </p:txBody>
      </p:sp>
      <p:sp>
        <p:nvSpPr>
          <p:cNvPr id="50" name="Title 1">
            <a:extLst>
              <a:ext uri="{FF2B5EF4-FFF2-40B4-BE49-F238E27FC236}">
                <a16:creationId xmlns:a16="http://schemas.microsoft.com/office/drawing/2014/main" id="{C22AD17E-51C4-8F34-EBD1-7727B04A8FB2}"/>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4400" b="0" i="0" u="none" strike="noStrike" kern="1200" cap="none" spc="0" normalizeH="0" baseline="0" noProof="0">
                <a:ln>
                  <a:noFill/>
                </a:ln>
                <a:solidFill>
                  <a:srgbClr val="AC8E68"/>
                </a:solidFill>
                <a:effectLst/>
                <a:uLnTx/>
                <a:uFillTx/>
                <a:latin typeface="Arial" panose="020B0604020202020204" pitchFamily="34" charset="0"/>
                <a:ea typeface="+mj-ea"/>
                <a:cs typeface="Arial" panose="020B0604020202020204" pitchFamily="34" charset="0"/>
              </a:rPr>
              <a:t>Binary </a:t>
            </a:r>
            <a:r>
              <a:rPr kumimoji="0" lang="en-US" altLang="zh-CN" sz="4400" b="0" i="0" u="none" strike="noStrike" kern="1200" cap="none" spc="0" normalizeH="0" baseline="0" noProof="0">
                <a:ln>
                  <a:noFill/>
                </a:ln>
                <a:solidFill>
                  <a:srgbClr val="AC8E68"/>
                </a:solidFill>
                <a:effectLst/>
                <a:uLnTx/>
                <a:uFillTx/>
                <a:latin typeface="Arial" panose="020B0604020202020204" pitchFamily="34" charset="0"/>
                <a:ea typeface="等线" panose="02010600030101010101" pitchFamily="2" charset="-122"/>
                <a:cs typeface="Arial" panose="020B0604020202020204" pitchFamily="34" charset="0"/>
              </a:rPr>
              <a:t>linear</a:t>
            </a:r>
            <a:r>
              <a:rPr kumimoji="0" lang="zh-CN" altLang="en-US" sz="4400" b="0" i="0" u="none" strike="noStrike" kern="1200" cap="none" spc="0" normalizeH="0" baseline="0" noProof="0">
                <a:ln>
                  <a:noFill/>
                </a:ln>
                <a:solidFill>
                  <a:srgbClr val="AC8E68"/>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sz="4400" b="0" i="0" u="none" strike="noStrike" kern="1200" cap="none" spc="0" normalizeH="0" baseline="0" noProof="0">
                <a:ln>
                  <a:noFill/>
                </a:ln>
                <a:solidFill>
                  <a:srgbClr val="AC8E68"/>
                </a:solidFill>
                <a:effectLst/>
                <a:uLnTx/>
                <a:uFillTx/>
                <a:latin typeface="Arial" panose="020B0604020202020204" pitchFamily="34" charset="0"/>
                <a:ea typeface="+mj-ea"/>
                <a:cs typeface="Arial" panose="020B0604020202020204" pitchFamily="34" charset="0"/>
              </a:rPr>
              <a:t>classification</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8346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8CBDEC-7EB1-E0E1-7B1A-51112B4F0D8B}"/>
              </a:ext>
            </a:extLst>
          </p:cNvPr>
          <p:cNvSpPr>
            <a:spLocks noGrp="1"/>
          </p:cNvSpPr>
          <p:nvPr>
            <p:ph idx="1"/>
          </p:nvPr>
        </p:nvSpPr>
        <p:spPr>
          <a:xfrm>
            <a:off x="612294" y="1116757"/>
            <a:ext cx="7211854" cy="5719222"/>
          </a:xfrm>
        </p:spPr>
        <p:txBody>
          <a:bodyPr>
            <a:noAutofit/>
          </a:bodyPr>
          <a:lstStyle/>
          <a:p>
            <a:r>
              <a:rPr lang="en-US" sz="2200" dirty="0">
                <a:latin typeface="Microsoft YaHei UI" panose="020B0503020204020204" pitchFamily="34" charset="-122"/>
                <a:ea typeface="Microsoft YaHei UI" panose="020B0503020204020204" pitchFamily="34" charset="-122"/>
                <a:cs typeface="Arial" panose="020B0604020202020204" pitchFamily="34" charset="0"/>
              </a:rPr>
              <a:t>Mo</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tivation:</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why</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simple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linear</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models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are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still</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used?</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critical</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domains,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such</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finance/medicine,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linear</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provide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sufficient</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accuracy</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interpretability</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high</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importance.</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Linear</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building-block</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highly</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complex</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models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include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Transformers.</a:t>
            </a:r>
            <a:endParaRPr lang="en-US" sz="2000" dirty="0">
              <a:latin typeface="Microsoft YaHei UI" panose="020B0503020204020204" pitchFamily="34" charset="-122"/>
              <a:ea typeface="Microsoft YaHei UI" panose="020B0503020204020204" pitchFamily="34" charset="-122"/>
              <a:cs typeface="Arial" panose="020B0604020202020204" pitchFamily="34" charset="0"/>
            </a:endParaRPr>
          </a:p>
          <a:p>
            <a:pPr marL="0" indent="0">
              <a:buNone/>
            </a:pPr>
            <a:endParaRPr lang="en-US" sz="2200" dirty="0">
              <a:latin typeface="Microsoft YaHei UI" panose="020B0503020204020204" pitchFamily="34" charset="-122"/>
              <a:ea typeface="Microsoft YaHei UI" panose="020B0503020204020204" pitchFamily="34" charset="-122"/>
              <a:cs typeface="Arial" panose="020B0604020202020204" pitchFamily="34" charset="0"/>
            </a:endParaRPr>
          </a:p>
          <a:p>
            <a:r>
              <a:rPr lang="en-US" sz="2200" dirty="0">
                <a:latin typeface="Microsoft YaHei UI" panose="020B0503020204020204" pitchFamily="34" charset="-122"/>
                <a:ea typeface="Microsoft YaHei UI" panose="020B0503020204020204" pitchFamily="34" charset="-122"/>
                <a:cs typeface="Arial" panose="020B0604020202020204" pitchFamily="34" charset="0"/>
              </a:rPr>
              <a:t>Global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explanation</a:t>
            </a:r>
            <a:r>
              <a:rPr lang="en-US" sz="2200" dirty="0">
                <a:latin typeface="Microsoft YaHei UI" panose="020B0503020204020204" pitchFamily="34" charset="-122"/>
                <a:ea typeface="Microsoft YaHei UI" panose="020B0503020204020204" pitchFamily="34" charset="-122"/>
                <a:cs typeface="Arial" panose="020B0604020202020204" pitchFamily="34" charset="0"/>
              </a:rPr>
              <a:t>: which variable is important to the model, regardless of the input data </a:t>
            </a:r>
            <a:r>
              <a:rPr lang="en-US" sz="2200" b="1" dirty="0">
                <a:latin typeface="Microsoft YaHei UI" panose="020B0503020204020204" pitchFamily="34" charset="-122"/>
                <a:ea typeface="Microsoft YaHei UI" panose="020B0503020204020204" pitchFamily="34" charset="-122"/>
                <a:cs typeface="Arial" panose="020B0604020202020204" pitchFamily="34" charset="0"/>
              </a:rPr>
              <a:t>x</a:t>
            </a:r>
            <a:r>
              <a:rPr lang="en-US" sz="2200" dirty="0">
                <a:latin typeface="Microsoft YaHei UI" panose="020B0503020204020204" pitchFamily="34" charset="-122"/>
                <a:ea typeface="Microsoft YaHei UI" panose="020B0503020204020204" pitchFamily="34" charset="-122"/>
                <a:cs typeface="Arial" panose="020B0604020202020204" pitchFamily="34" charset="0"/>
              </a:rPr>
              <a:t>.</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Check</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if</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it</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aligns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with</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domain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knowledge</a:t>
            </a:r>
          </a:p>
          <a:p>
            <a:pPr lvl="2">
              <a:buFont typeface="Wingdings" pitchFamily="2" charset="2"/>
              <a:buChar char="§"/>
            </a:pPr>
            <a:r>
              <a:rPr lang="en-US" altLang="zh-CN" sz="1600" dirty="0">
                <a:latin typeface="Microsoft YaHei UI" panose="020B0503020204020204" pitchFamily="34" charset="-122"/>
                <a:ea typeface="Microsoft YaHei UI" panose="020B0503020204020204" pitchFamily="34" charset="-122"/>
                <a:cs typeface="Arial" panose="020B0604020202020204" pitchFamily="34" charset="0"/>
              </a:rPr>
              <a:t>Annual</a:t>
            </a:r>
            <a:r>
              <a:rPr lang="zh-CN" altLang="en-US" sz="16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600" dirty="0">
                <a:latin typeface="Microsoft YaHei UI" panose="020B0503020204020204" pitchFamily="34" charset="-122"/>
                <a:ea typeface="Microsoft YaHei UI" panose="020B0503020204020204" pitchFamily="34" charset="-122"/>
                <a:cs typeface="Arial" panose="020B0604020202020204" pitchFamily="34" charset="0"/>
              </a:rPr>
              <a:t>income</a:t>
            </a:r>
            <a:r>
              <a:rPr lang="zh-CN" altLang="en-US" sz="16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600" dirty="0">
                <a:latin typeface="Microsoft YaHei UI" panose="020B0503020204020204" pitchFamily="34" charset="-122"/>
                <a:ea typeface="Microsoft YaHei UI" panose="020B0503020204020204" pitchFamily="34" charset="-122"/>
                <a:cs typeface="Arial" panose="020B0604020202020204" pitchFamily="34" charset="0"/>
              </a:rPr>
              <a:t>should</a:t>
            </a:r>
            <a:r>
              <a:rPr lang="zh-CN" altLang="en-US" sz="16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600" dirty="0">
                <a:latin typeface="Microsoft YaHei UI" panose="020B0503020204020204" pitchFamily="34" charset="-122"/>
                <a:ea typeface="Microsoft YaHei UI" panose="020B0503020204020204" pitchFamily="34" charset="-122"/>
                <a:cs typeface="Arial" panose="020B0604020202020204" pitchFamily="34" charset="0"/>
              </a:rPr>
              <a:t>be</a:t>
            </a:r>
            <a:r>
              <a:rPr lang="zh-CN" altLang="en-US" sz="16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600" dirty="0">
                <a:latin typeface="Microsoft YaHei UI" panose="020B0503020204020204" pitchFamily="34" charset="-122"/>
                <a:ea typeface="Microsoft YaHei UI" panose="020B0503020204020204" pitchFamily="34" charset="-122"/>
                <a:cs typeface="Arial" panose="020B0604020202020204" pitchFamily="34" charset="0"/>
              </a:rPr>
              <a:t>important</a:t>
            </a:r>
            <a:r>
              <a:rPr lang="zh-CN" altLang="en-US" sz="16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600" dirty="0">
                <a:latin typeface="Microsoft YaHei UI" panose="020B0503020204020204" pitchFamily="34" charset="-122"/>
                <a:ea typeface="Microsoft YaHei UI" panose="020B0503020204020204" pitchFamily="34" charset="-122"/>
                <a:cs typeface="Arial" panose="020B0604020202020204" pitchFamily="34" charset="0"/>
              </a:rPr>
              <a:t>in</a:t>
            </a:r>
            <a:r>
              <a:rPr lang="zh-CN" altLang="en-US" sz="16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600" dirty="0">
                <a:latin typeface="Microsoft YaHei UI" panose="020B0503020204020204" pitchFamily="34" charset="-122"/>
                <a:ea typeface="Microsoft YaHei UI" panose="020B0503020204020204" pitchFamily="34" charset="-122"/>
                <a:cs typeface="Arial" panose="020B0604020202020204" pitchFamily="34" charset="0"/>
              </a:rPr>
              <a:t>credit</a:t>
            </a:r>
            <a:r>
              <a:rPr lang="zh-CN" altLang="en-US" sz="16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600" dirty="0">
                <a:latin typeface="Microsoft YaHei UI" panose="020B0503020204020204" pitchFamily="34" charset="-122"/>
                <a:ea typeface="Microsoft YaHei UI" panose="020B0503020204020204" pitchFamily="34" charset="-122"/>
                <a:cs typeface="Arial" panose="020B0604020202020204" pitchFamily="34" charset="0"/>
              </a:rPr>
              <a:t>card</a:t>
            </a:r>
            <a:r>
              <a:rPr lang="zh-CN" altLang="en-US" sz="16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600" dirty="0">
                <a:latin typeface="Microsoft YaHei UI" panose="020B0503020204020204" pitchFamily="34" charset="-122"/>
                <a:ea typeface="Microsoft YaHei UI" panose="020B0503020204020204" pitchFamily="34" charset="-122"/>
                <a:cs typeface="Arial" panose="020B0604020202020204" pitchFamily="34" charset="0"/>
              </a:rPr>
              <a:t>approval.</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Help</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users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build</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trust</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whole.</a:t>
            </a:r>
          </a:p>
          <a:p>
            <a:pPr lvl="1">
              <a:buFont typeface="Courier New" panose="02070309020205020404" pitchFamily="49" charset="0"/>
              <a:buChar char="o"/>
            </a:pPr>
            <a:endParaRPr lang="en-US" sz="2200" dirty="0">
              <a:latin typeface="Microsoft YaHei UI" panose="020B0503020204020204" pitchFamily="34" charset="-122"/>
              <a:ea typeface="Microsoft YaHei UI" panose="020B0503020204020204" pitchFamily="34" charset="-122"/>
              <a:cs typeface="Arial" panose="020B0604020202020204" pitchFamily="34" charset="0"/>
            </a:endParaRPr>
          </a:p>
          <a:p>
            <a:r>
              <a:rPr lang="en-US" sz="2200" dirty="0">
                <a:latin typeface="Microsoft YaHei UI" panose="020B0503020204020204" pitchFamily="34" charset="-122"/>
                <a:ea typeface="Microsoft YaHei UI" panose="020B0503020204020204" pitchFamily="34" charset="-122"/>
                <a:cs typeface="Arial" panose="020B0604020202020204" pitchFamily="34" charset="0"/>
              </a:rPr>
              <a:t>Local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explanation</a:t>
            </a:r>
            <a:r>
              <a:rPr lang="en-US" sz="2200" dirty="0">
                <a:latin typeface="Microsoft YaHei UI" panose="020B0503020204020204" pitchFamily="34" charset="-122"/>
                <a:ea typeface="Microsoft YaHei UI" panose="020B0503020204020204" pitchFamily="34" charset="-122"/>
                <a:cs typeface="Arial" panose="020B0604020202020204" pitchFamily="34" charset="0"/>
              </a:rPr>
              <a:t>: which input variable is important to the model at a</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fixed</a:t>
            </a:r>
            <a:r>
              <a:rPr lang="en-US" sz="2200" dirty="0">
                <a:latin typeface="Microsoft YaHei UI" panose="020B0503020204020204" pitchFamily="34" charset="-122"/>
                <a:ea typeface="Microsoft YaHei UI" panose="020B0503020204020204" pitchFamily="34" charset="-122"/>
                <a:cs typeface="Arial" panose="020B0604020202020204" pitchFamily="34" charset="0"/>
              </a:rPr>
              <a:t> input data </a:t>
            </a:r>
            <a:r>
              <a:rPr lang="en-US" sz="2200" b="1" dirty="0">
                <a:latin typeface="Microsoft YaHei UI" panose="020B0503020204020204" pitchFamily="34" charset="-122"/>
                <a:ea typeface="Microsoft YaHei UI" panose="020B0503020204020204" pitchFamily="34" charset="-122"/>
                <a:cs typeface="Arial" panose="020B0604020202020204" pitchFamily="34" charset="0"/>
              </a:rPr>
              <a:t>x</a:t>
            </a:r>
            <a:r>
              <a:rPr lang="en-US" sz="2200" dirty="0">
                <a:latin typeface="Microsoft YaHei UI" panose="020B0503020204020204" pitchFamily="34" charset="-122"/>
                <a:ea typeface="Microsoft YaHei UI" panose="020B0503020204020204" pitchFamily="34" charset="-122"/>
                <a:cs typeface="Arial" panose="020B0604020202020204" pitchFamily="34" charset="0"/>
              </a:rPr>
              <a:t>.</a:t>
            </a:r>
          </a:p>
          <a:p>
            <a:pPr lvl="1">
              <a:buFont typeface="Courier New" panose="02070309020205020404" pitchFamily="49" charset="0"/>
              <a:buChar char="o"/>
            </a:pP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Input</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b="1" dirty="0">
                <a:latin typeface="Microsoft YaHei UI" panose="020B0503020204020204" pitchFamily="34" charset="-122"/>
                <a:ea typeface="Microsoft YaHei UI" panose="020B0503020204020204" pitchFamily="34" charset="-122"/>
                <a:cs typeface="Arial" panose="020B0604020202020204" pitchFamily="34" charset="0"/>
              </a:rPr>
              <a:t>x</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provides</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contextual</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information,</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precise</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prediction</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on</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dirty="0">
                <a:latin typeface="Microsoft YaHei UI" panose="020B0503020204020204" pitchFamily="34" charset="-122"/>
                <a:ea typeface="Microsoft YaHei UI" panose="020B0503020204020204" pitchFamily="34" charset="-122"/>
                <a:cs typeface="Arial" panose="020B0604020202020204" pitchFamily="34" charset="0"/>
              </a:rPr>
              <a:t>input</a:t>
            </a:r>
            <a:r>
              <a:rPr lang="zh-CN" altLang="en-US" sz="18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b="1" dirty="0">
                <a:latin typeface="Microsoft YaHei UI" panose="020B0503020204020204" pitchFamily="34" charset="-122"/>
                <a:ea typeface="Microsoft YaHei UI" panose="020B0503020204020204" pitchFamily="34" charset="-122"/>
                <a:cs typeface="Arial" panose="020B0604020202020204" pitchFamily="34" charset="0"/>
              </a:rPr>
              <a:t>x.</a:t>
            </a:r>
            <a:endParaRPr lang="en-US" altLang="zh-CN" sz="1800" dirty="0">
              <a:latin typeface="Microsoft YaHei UI" panose="020B0503020204020204" pitchFamily="34" charset="-122"/>
              <a:ea typeface="Microsoft YaHei UI" panose="020B0503020204020204" pitchFamily="34" charset="-122"/>
              <a:cs typeface="Arial" panose="020B0604020202020204" pitchFamily="34" charset="0"/>
            </a:endParaRPr>
          </a:p>
          <a:p>
            <a:pPr lvl="2">
              <a:buFont typeface="Wingdings" pitchFamily="2" charset="2"/>
              <a:buChar char="§"/>
            </a:pPr>
            <a:endParaRPr lang="en-US" sz="1400" dirty="0">
              <a:latin typeface="Microsoft YaHei UI" panose="020B0503020204020204" pitchFamily="34" charset="-122"/>
              <a:ea typeface="Microsoft YaHei UI" panose="020B0503020204020204" pitchFamily="34" charset="-122"/>
              <a:cs typeface="Arial" panose="020B0604020202020204" pitchFamily="34" charset="0"/>
            </a:endParaRPr>
          </a:p>
        </p:txBody>
      </p:sp>
      <p:cxnSp>
        <p:nvCxnSpPr>
          <p:cNvPr id="7" name="Straight Arrow Connector 6">
            <a:extLst>
              <a:ext uri="{FF2B5EF4-FFF2-40B4-BE49-F238E27FC236}">
                <a16:creationId xmlns:a16="http://schemas.microsoft.com/office/drawing/2014/main" id="{A01FFDB1-1F82-9805-A1C0-A3EB2DA3276F}"/>
              </a:ext>
            </a:extLst>
          </p:cNvPr>
          <p:cNvCxnSpPr/>
          <p:nvPr/>
        </p:nvCxnSpPr>
        <p:spPr>
          <a:xfrm>
            <a:off x="8161705" y="5296805"/>
            <a:ext cx="32897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22D7F94-7EF3-4BDB-74D4-B1617D01507D}"/>
              </a:ext>
            </a:extLst>
          </p:cNvPr>
          <p:cNvCxnSpPr/>
          <p:nvPr/>
        </p:nvCxnSpPr>
        <p:spPr>
          <a:xfrm flipH="1" flipV="1">
            <a:off x="8308850" y="3489026"/>
            <a:ext cx="5255" cy="1960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916F3E-B059-CCED-D52F-AE1E4505F68D}"/>
              </a:ext>
            </a:extLst>
          </p:cNvPr>
          <p:cNvSpPr txBox="1"/>
          <p:nvPr/>
        </p:nvSpPr>
        <p:spPr>
          <a:xfrm>
            <a:off x="10786559" y="5366558"/>
            <a:ext cx="434734" cy="430887"/>
          </a:xfrm>
          <a:prstGeom prst="rect">
            <a:avLst/>
          </a:prstGeom>
          <a:noFill/>
        </p:spPr>
        <p:txBody>
          <a:bodyPr wrap="none" rtlCol="0">
            <a:spAutoFit/>
          </a:bodyPr>
          <a:lstStyle/>
          <a:p>
            <a:r>
              <a:rPr lang="en-US" sz="2200" b="1"/>
              <a:t>X</a:t>
            </a:r>
            <a:r>
              <a:rPr lang="en-US" sz="2200" b="1" baseline="-25000"/>
              <a:t>1</a:t>
            </a:r>
          </a:p>
        </p:txBody>
      </p:sp>
      <p:sp>
        <p:nvSpPr>
          <p:cNvPr id="10" name="TextBox 9">
            <a:extLst>
              <a:ext uri="{FF2B5EF4-FFF2-40B4-BE49-F238E27FC236}">
                <a16:creationId xmlns:a16="http://schemas.microsoft.com/office/drawing/2014/main" id="{70715410-47D4-E4AC-E9DB-273B3538ACA8}"/>
              </a:ext>
            </a:extLst>
          </p:cNvPr>
          <p:cNvSpPr txBox="1"/>
          <p:nvPr/>
        </p:nvSpPr>
        <p:spPr>
          <a:xfrm>
            <a:off x="9862448" y="4583006"/>
            <a:ext cx="306494" cy="430887"/>
          </a:xfrm>
          <a:prstGeom prst="rect">
            <a:avLst/>
          </a:prstGeom>
          <a:noFill/>
        </p:spPr>
        <p:txBody>
          <a:bodyPr wrap="none" rtlCol="0">
            <a:spAutoFit/>
          </a:bodyPr>
          <a:lstStyle/>
          <a:p>
            <a:r>
              <a:rPr lang="en-US" sz="2200">
                <a:solidFill>
                  <a:srgbClr val="FF0000"/>
                </a:solidFill>
              </a:rPr>
              <a:t>x</a:t>
            </a:r>
          </a:p>
        </p:txBody>
      </p:sp>
      <p:sp>
        <p:nvSpPr>
          <p:cNvPr id="11" name="TextBox 10">
            <a:extLst>
              <a:ext uri="{FF2B5EF4-FFF2-40B4-BE49-F238E27FC236}">
                <a16:creationId xmlns:a16="http://schemas.microsoft.com/office/drawing/2014/main" id="{484471F9-7454-526F-9B20-BAF82ADD8F41}"/>
              </a:ext>
            </a:extLst>
          </p:cNvPr>
          <p:cNvSpPr txBox="1"/>
          <p:nvPr/>
        </p:nvSpPr>
        <p:spPr>
          <a:xfrm>
            <a:off x="10150158" y="4457398"/>
            <a:ext cx="306494" cy="430887"/>
          </a:xfrm>
          <a:prstGeom prst="rect">
            <a:avLst/>
          </a:prstGeom>
          <a:noFill/>
        </p:spPr>
        <p:txBody>
          <a:bodyPr wrap="none" rtlCol="0">
            <a:spAutoFit/>
          </a:bodyPr>
          <a:lstStyle/>
          <a:p>
            <a:r>
              <a:rPr lang="en-US" sz="2200">
                <a:solidFill>
                  <a:srgbClr val="FF0000"/>
                </a:solidFill>
              </a:rPr>
              <a:t>x</a:t>
            </a:r>
          </a:p>
        </p:txBody>
      </p:sp>
      <p:sp>
        <p:nvSpPr>
          <p:cNvPr id="12" name="TextBox 11">
            <a:extLst>
              <a:ext uri="{FF2B5EF4-FFF2-40B4-BE49-F238E27FC236}">
                <a16:creationId xmlns:a16="http://schemas.microsoft.com/office/drawing/2014/main" id="{AD0935B2-A83A-271E-6C8D-0CBDF1ECC7DB}"/>
              </a:ext>
            </a:extLst>
          </p:cNvPr>
          <p:cNvSpPr txBox="1"/>
          <p:nvPr/>
        </p:nvSpPr>
        <p:spPr>
          <a:xfrm>
            <a:off x="10265445" y="4011815"/>
            <a:ext cx="306494" cy="430887"/>
          </a:xfrm>
          <a:prstGeom prst="rect">
            <a:avLst/>
          </a:prstGeom>
          <a:noFill/>
        </p:spPr>
        <p:txBody>
          <a:bodyPr wrap="none" rtlCol="0">
            <a:spAutoFit/>
          </a:bodyPr>
          <a:lstStyle/>
          <a:p>
            <a:r>
              <a:rPr lang="en-US" sz="2200">
                <a:solidFill>
                  <a:srgbClr val="FF0000"/>
                </a:solidFill>
              </a:rPr>
              <a:t>x</a:t>
            </a:r>
          </a:p>
        </p:txBody>
      </p:sp>
      <p:sp>
        <p:nvSpPr>
          <p:cNvPr id="13" name="TextBox 12">
            <a:extLst>
              <a:ext uri="{FF2B5EF4-FFF2-40B4-BE49-F238E27FC236}">
                <a16:creationId xmlns:a16="http://schemas.microsoft.com/office/drawing/2014/main" id="{BC3DF49E-6AD0-E905-C74A-5B61658CA6D1}"/>
              </a:ext>
            </a:extLst>
          </p:cNvPr>
          <p:cNvSpPr txBox="1"/>
          <p:nvPr/>
        </p:nvSpPr>
        <p:spPr>
          <a:xfrm>
            <a:off x="10801187" y="4349233"/>
            <a:ext cx="306494" cy="430887"/>
          </a:xfrm>
          <a:prstGeom prst="rect">
            <a:avLst/>
          </a:prstGeom>
          <a:noFill/>
        </p:spPr>
        <p:txBody>
          <a:bodyPr wrap="none" rtlCol="0">
            <a:spAutoFit/>
          </a:bodyPr>
          <a:lstStyle/>
          <a:p>
            <a:r>
              <a:rPr lang="en-US" sz="2200">
                <a:solidFill>
                  <a:srgbClr val="FF0000"/>
                </a:solidFill>
              </a:rPr>
              <a:t>x</a:t>
            </a:r>
          </a:p>
        </p:txBody>
      </p:sp>
      <p:sp>
        <p:nvSpPr>
          <p:cNvPr id="14" name="TextBox 13">
            <a:extLst>
              <a:ext uri="{FF2B5EF4-FFF2-40B4-BE49-F238E27FC236}">
                <a16:creationId xmlns:a16="http://schemas.microsoft.com/office/drawing/2014/main" id="{513AF129-9901-3C86-4FD8-CEE1D78ACB33}"/>
              </a:ext>
            </a:extLst>
          </p:cNvPr>
          <p:cNvSpPr txBox="1"/>
          <p:nvPr/>
        </p:nvSpPr>
        <p:spPr>
          <a:xfrm>
            <a:off x="10801187" y="3917649"/>
            <a:ext cx="306494" cy="430887"/>
          </a:xfrm>
          <a:prstGeom prst="rect">
            <a:avLst/>
          </a:prstGeom>
          <a:noFill/>
        </p:spPr>
        <p:txBody>
          <a:bodyPr wrap="none" rtlCol="0">
            <a:spAutoFit/>
          </a:bodyPr>
          <a:lstStyle/>
          <a:p>
            <a:r>
              <a:rPr lang="en-US" sz="2200">
                <a:solidFill>
                  <a:srgbClr val="FF0000"/>
                </a:solidFill>
              </a:rPr>
              <a:t>x</a:t>
            </a:r>
          </a:p>
        </p:txBody>
      </p:sp>
      <p:sp>
        <p:nvSpPr>
          <p:cNvPr id="15" name="TextBox 14">
            <a:extLst>
              <a:ext uri="{FF2B5EF4-FFF2-40B4-BE49-F238E27FC236}">
                <a16:creationId xmlns:a16="http://schemas.microsoft.com/office/drawing/2014/main" id="{EBC7185D-741C-B33A-D66C-D299C6A75342}"/>
              </a:ext>
            </a:extLst>
          </p:cNvPr>
          <p:cNvSpPr txBox="1"/>
          <p:nvPr/>
        </p:nvSpPr>
        <p:spPr>
          <a:xfrm>
            <a:off x="11190931" y="3894824"/>
            <a:ext cx="306494" cy="430887"/>
          </a:xfrm>
          <a:prstGeom prst="rect">
            <a:avLst/>
          </a:prstGeom>
          <a:noFill/>
        </p:spPr>
        <p:txBody>
          <a:bodyPr wrap="none" rtlCol="0">
            <a:spAutoFit/>
          </a:bodyPr>
          <a:lstStyle/>
          <a:p>
            <a:r>
              <a:rPr lang="en-US" sz="2200">
                <a:solidFill>
                  <a:srgbClr val="FF0000"/>
                </a:solidFill>
              </a:rPr>
              <a:t>x</a:t>
            </a:r>
          </a:p>
        </p:txBody>
      </p:sp>
      <p:sp>
        <p:nvSpPr>
          <p:cNvPr id="16" name="TextBox 15">
            <a:extLst>
              <a:ext uri="{FF2B5EF4-FFF2-40B4-BE49-F238E27FC236}">
                <a16:creationId xmlns:a16="http://schemas.microsoft.com/office/drawing/2014/main" id="{665B8744-DD6A-9BD4-5745-3ED07084B0B7}"/>
              </a:ext>
            </a:extLst>
          </p:cNvPr>
          <p:cNvSpPr txBox="1"/>
          <p:nvPr/>
        </p:nvSpPr>
        <p:spPr>
          <a:xfrm>
            <a:off x="8606633" y="3863859"/>
            <a:ext cx="333746" cy="430887"/>
          </a:xfrm>
          <a:prstGeom prst="rect">
            <a:avLst/>
          </a:prstGeom>
          <a:noFill/>
        </p:spPr>
        <p:txBody>
          <a:bodyPr wrap="none" rtlCol="0">
            <a:spAutoFit/>
          </a:bodyPr>
          <a:lstStyle/>
          <a:p>
            <a:r>
              <a:rPr lang="en-US" sz="2200">
                <a:solidFill>
                  <a:schemeClr val="accent1">
                    <a:lumMod val="75000"/>
                  </a:schemeClr>
                </a:solidFill>
              </a:rPr>
              <a:t>o</a:t>
            </a:r>
          </a:p>
        </p:txBody>
      </p:sp>
      <p:sp>
        <p:nvSpPr>
          <p:cNvPr id="17" name="TextBox 16">
            <a:extLst>
              <a:ext uri="{FF2B5EF4-FFF2-40B4-BE49-F238E27FC236}">
                <a16:creationId xmlns:a16="http://schemas.microsoft.com/office/drawing/2014/main" id="{D9E35859-5859-BC10-72FB-318FE235A5BA}"/>
              </a:ext>
            </a:extLst>
          </p:cNvPr>
          <p:cNvSpPr txBox="1"/>
          <p:nvPr/>
        </p:nvSpPr>
        <p:spPr>
          <a:xfrm>
            <a:off x="8782561" y="3526379"/>
            <a:ext cx="333746" cy="430887"/>
          </a:xfrm>
          <a:prstGeom prst="rect">
            <a:avLst/>
          </a:prstGeom>
          <a:noFill/>
        </p:spPr>
        <p:txBody>
          <a:bodyPr wrap="none" rtlCol="0">
            <a:spAutoFit/>
          </a:bodyPr>
          <a:lstStyle/>
          <a:p>
            <a:r>
              <a:rPr lang="en-US" sz="2200">
                <a:solidFill>
                  <a:schemeClr val="accent1">
                    <a:lumMod val="75000"/>
                  </a:schemeClr>
                </a:solidFill>
              </a:rPr>
              <a:t>o</a:t>
            </a:r>
          </a:p>
        </p:txBody>
      </p:sp>
      <p:sp>
        <p:nvSpPr>
          <p:cNvPr id="18" name="TextBox 17">
            <a:extLst>
              <a:ext uri="{FF2B5EF4-FFF2-40B4-BE49-F238E27FC236}">
                <a16:creationId xmlns:a16="http://schemas.microsoft.com/office/drawing/2014/main" id="{D78DAF62-D87C-98AA-48B9-2FC5EC31EF94}"/>
              </a:ext>
            </a:extLst>
          </p:cNvPr>
          <p:cNvSpPr txBox="1"/>
          <p:nvPr/>
        </p:nvSpPr>
        <p:spPr>
          <a:xfrm>
            <a:off x="9258449" y="3645608"/>
            <a:ext cx="333746" cy="430887"/>
          </a:xfrm>
          <a:prstGeom prst="rect">
            <a:avLst/>
          </a:prstGeom>
          <a:noFill/>
        </p:spPr>
        <p:txBody>
          <a:bodyPr wrap="none" rtlCol="0">
            <a:spAutoFit/>
          </a:bodyPr>
          <a:lstStyle/>
          <a:p>
            <a:r>
              <a:rPr lang="en-US" sz="2200">
                <a:solidFill>
                  <a:schemeClr val="accent1">
                    <a:lumMod val="75000"/>
                  </a:schemeClr>
                </a:solidFill>
              </a:rPr>
              <a:t>o</a:t>
            </a:r>
          </a:p>
        </p:txBody>
      </p:sp>
      <p:sp>
        <p:nvSpPr>
          <p:cNvPr id="19" name="TextBox 18">
            <a:extLst>
              <a:ext uri="{FF2B5EF4-FFF2-40B4-BE49-F238E27FC236}">
                <a16:creationId xmlns:a16="http://schemas.microsoft.com/office/drawing/2014/main" id="{B1465C64-6948-6AAB-C908-0B50E7FCFD08}"/>
              </a:ext>
            </a:extLst>
          </p:cNvPr>
          <p:cNvSpPr txBox="1"/>
          <p:nvPr/>
        </p:nvSpPr>
        <p:spPr>
          <a:xfrm>
            <a:off x="8958488" y="4058850"/>
            <a:ext cx="333746" cy="430887"/>
          </a:xfrm>
          <a:prstGeom prst="rect">
            <a:avLst/>
          </a:prstGeom>
          <a:noFill/>
        </p:spPr>
        <p:txBody>
          <a:bodyPr wrap="none" rtlCol="0">
            <a:spAutoFit/>
          </a:bodyPr>
          <a:lstStyle/>
          <a:p>
            <a:r>
              <a:rPr lang="en-US" sz="2200">
                <a:solidFill>
                  <a:schemeClr val="accent1">
                    <a:lumMod val="75000"/>
                  </a:schemeClr>
                </a:solidFill>
              </a:rPr>
              <a:t>o</a:t>
            </a:r>
          </a:p>
        </p:txBody>
      </p:sp>
      <p:sp>
        <p:nvSpPr>
          <p:cNvPr id="20" name="TextBox 19">
            <a:extLst>
              <a:ext uri="{FF2B5EF4-FFF2-40B4-BE49-F238E27FC236}">
                <a16:creationId xmlns:a16="http://schemas.microsoft.com/office/drawing/2014/main" id="{FF65107A-155F-F12E-3450-64E1003656C7}"/>
              </a:ext>
            </a:extLst>
          </p:cNvPr>
          <p:cNvSpPr txBox="1"/>
          <p:nvPr/>
        </p:nvSpPr>
        <p:spPr>
          <a:xfrm>
            <a:off x="9625202" y="3404764"/>
            <a:ext cx="333746" cy="430887"/>
          </a:xfrm>
          <a:prstGeom prst="rect">
            <a:avLst/>
          </a:prstGeom>
          <a:noFill/>
        </p:spPr>
        <p:txBody>
          <a:bodyPr wrap="none" rtlCol="0">
            <a:spAutoFit/>
          </a:bodyPr>
          <a:lstStyle/>
          <a:p>
            <a:r>
              <a:rPr lang="en-US" sz="2200">
                <a:solidFill>
                  <a:schemeClr val="accent1">
                    <a:lumMod val="75000"/>
                  </a:schemeClr>
                </a:solidFill>
              </a:rPr>
              <a:t>o</a:t>
            </a:r>
          </a:p>
        </p:txBody>
      </p:sp>
      <p:sp>
        <p:nvSpPr>
          <p:cNvPr id="21" name="TextBox 20">
            <a:extLst>
              <a:ext uri="{FF2B5EF4-FFF2-40B4-BE49-F238E27FC236}">
                <a16:creationId xmlns:a16="http://schemas.microsoft.com/office/drawing/2014/main" id="{EB6C07DE-A932-D07C-09B7-B0E5D78F3DF6}"/>
              </a:ext>
            </a:extLst>
          </p:cNvPr>
          <p:cNvSpPr txBox="1"/>
          <p:nvPr/>
        </p:nvSpPr>
        <p:spPr>
          <a:xfrm>
            <a:off x="8693210" y="4471925"/>
            <a:ext cx="333746" cy="430887"/>
          </a:xfrm>
          <a:prstGeom prst="rect">
            <a:avLst/>
          </a:prstGeom>
          <a:noFill/>
        </p:spPr>
        <p:txBody>
          <a:bodyPr wrap="none" rtlCol="0">
            <a:spAutoFit/>
          </a:bodyPr>
          <a:lstStyle/>
          <a:p>
            <a:r>
              <a:rPr lang="en-US" sz="2200">
                <a:solidFill>
                  <a:schemeClr val="accent1">
                    <a:lumMod val="75000"/>
                  </a:schemeClr>
                </a:solidFill>
              </a:rPr>
              <a:t>o</a:t>
            </a:r>
          </a:p>
        </p:txBody>
      </p:sp>
      <p:cxnSp>
        <p:nvCxnSpPr>
          <p:cNvPr id="22" name="Straight Connector 21">
            <a:extLst>
              <a:ext uri="{FF2B5EF4-FFF2-40B4-BE49-F238E27FC236}">
                <a16:creationId xmlns:a16="http://schemas.microsoft.com/office/drawing/2014/main" id="{3F914329-F378-9ACC-662A-B5C9418853F4}"/>
              </a:ext>
            </a:extLst>
          </p:cNvPr>
          <p:cNvCxnSpPr>
            <a:cxnSpLocks/>
          </p:cNvCxnSpPr>
          <p:nvPr/>
        </p:nvCxnSpPr>
        <p:spPr>
          <a:xfrm flipH="1">
            <a:off x="8656716" y="3252061"/>
            <a:ext cx="2107977" cy="232959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AC1B570-9E52-800F-BC8C-5D50218FB548}"/>
              </a:ext>
            </a:extLst>
          </p:cNvPr>
          <p:cNvSpPr txBox="1"/>
          <p:nvPr/>
        </p:nvSpPr>
        <p:spPr>
          <a:xfrm>
            <a:off x="7824148" y="4032743"/>
            <a:ext cx="434734" cy="430887"/>
          </a:xfrm>
          <a:prstGeom prst="rect">
            <a:avLst/>
          </a:prstGeom>
          <a:noFill/>
        </p:spPr>
        <p:txBody>
          <a:bodyPr wrap="none" rtlCol="0">
            <a:spAutoFit/>
          </a:bodyPr>
          <a:lstStyle/>
          <a:p>
            <a:r>
              <a:rPr lang="en-US" sz="2200" b="1"/>
              <a:t>X</a:t>
            </a:r>
            <a:r>
              <a:rPr lang="en-US" sz="2200" b="1" baseline="-25000"/>
              <a:t>2</a:t>
            </a:r>
          </a:p>
        </p:txBody>
      </p:sp>
      <p:sp>
        <p:nvSpPr>
          <p:cNvPr id="24" name="TextBox 23">
            <a:extLst>
              <a:ext uri="{FF2B5EF4-FFF2-40B4-BE49-F238E27FC236}">
                <a16:creationId xmlns:a16="http://schemas.microsoft.com/office/drawing/2014/main" id="{FA71FE7A-DC9B-6FBF-0F2D-FBB3451BEA78}"/>
              </a:ext>
            </a:extLst>
          </p:cNvPr>
          <p:cNvSpPr txBox="1"/>
          <p:nvPr/>
        </p:nvSpPr>
        <p:spPr>
          <a:xfrm>
            <a:off x="10529639" y="4798449"/>
            <a:ext cx="795411" cy="369332"/>
          </a:xfrm>
          <a:prstGeom prst="rect">
            <a:avLst/>
          </a:prstGeom>
          <a:solidFill>
            <a:schemeClr val="bg1">
              <a:lumMod val="85000"/>
            </a:schemeClr>
          </a:solidFill>
        </p:spPr>
        <p:txBody>
          <a:bodyPr wrap="none" rtlCol="0">
            <a:spAutoFit/>
          </a:bodyPr>
          <a:lstStyle/>
          <a:p>
            <a:r>
              <a:rPr lang="en-US">
                <a:solidFill>
                  <a:srgbClr val="FF0000"/>
                </a:solidFill>
              </a:rPr>
              <a:t>class 1</a:t>
            </a:r>
          </a:p>
        </p:txBody>
      </p:sp>
      <p:sp>
        <p:nvSpPr>
          <p:cNvPr id="25" name="TextBox 24">
            <a:extLst>
              <a:ext uri="{FF2B5EF4-FFF2-40B4-BE49-F238E27FC236}">
                <a16:creationId xmlns:a16="http://schemas.microsoft.com/office/drawing/2014/main" id="{FBDE5BCE-293A-9AF7-BAED-AFE8A97A8F49}"/>
              </a:ext>
            </a:extLst>
          </p:cNvPr>
          <p:cNvSpPr txBox="1"/>
          <p:nvPr/>
        </p:nvSpPr>
        <p:spPr>
          <a:xfrm>
            <a:off x="8938360" y="3134820"/>
            <a:ext cx="795411" cy="369332"/>
          </a:xfrm>
          <a:prstGeom prst="rect">
            <a:avLst/>
          </a:prstGeom>
          <a:solidFill>
            <a:schemeClr val="bg1">
              <a:lumMod val="85000"/>
            </a:schemeClr>
          </a:solidFill>
        </p:spPr>
        <p:txBody>
          <a:bodyPr wrap="none" rtlCol="0">
            <a:spAutoFit/>
          </a:bodyPr>
          <a:lstStyle/>
          <a:p>
            <a:r>
              <a:rPr lang="en-US">
                <a:solidFill>
                  <a:schemeClr val="accent1">
                    <a:lumMod val="75000"/>
                  </a:schemeClr>
                </a:solidFill>
              </a:rPr>
              <a:t>class 0</a:t>
            </a:r>
          </a:p>
        </p:txBody>
      </p:sp>
      <p:pic>
        <p:nvPicPr>
          <p:cNvPr id="26" name="Picture 25">
            <a:extLst>
              <a:ext uri="{FF2B5EF4-FFF2-40B4-BE49-F238E27FC236}">
                <a16:creationId xmlns:a16="http://schemas.microsoft.com/office/drawing/2014/main" id="{7FF497E2-AF80-FF8A-B2A4-101BD567608D}"/>
              </a:ext>
            </a:extLst>
          </p:cNvPr>
          <p:cNvPicPr>
            <a:picLocks noChangeAspect="1"/>
          </p:cNvPicPr>
          <p:nvPr/>
        </p:nvPicPr>
        <p:blipFill>
          <a:blip r:embed="rId3"/>
          <a:stretch>
            <a:fillRect/>
          </a:stretch>
        </p:blipFill>
        <p:spPr>
          <a:xfrm>
            <a:off x="10835800" y="3154895"/>
            <a:ext cx="1071357" cy="278062"/>
          </a:xfrm>
          <a:prstGeom prst="rect">
            <a:avLst/>
          </a:prstGeom>
        </p:spPr>
      </p:pic>
      <p:sp>
        <p:nvSpPr>
          <p:cNvPr id="5" name="Oval 4">
            <a:extLst>
              <a:ext uri="{FF2B5EF4-FFF2-40B4-BE49-F238E27FC236}">
                <a16:creationId xmlns:a16="http://schemas.microsoft.com/office/drawing/2014/main" id="{661E3FC7-EDD4-2C19-8B50-659EBAABA10C}"/>
              </a:ext>
            </a:extLst>
          </p:cNvPr>
          <p:cNvSpPr/>
          <p:nvPr/>
        </p:nvSpPr>
        <p:spPr>
          <a:xfrm>
            <a:off x="9793173" y="4583006"/>
            <a:ext cx="402997" cy="430887"/>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8" name="Elbow Connector 27">
            <a:extLst>
              <a:ext uri="{FF2B5EF4-FFF2-40B4-BE49-F238E27FC236}">
                <a16:creationId xmlns:a16="http://schemas.microsoft.com/office/drawing/2014/main" id="{F8A84C87-2DCF-D305-E34C-1C82287E9793}"/>
              </a:ext>
            </a:extLst>
          </p:cNvPr>
          <p:cNvCxnSpPr>
            <a:endCxn id="5" idx="4"/>
          </p:cNvCxnSpPr>
          <p:nvPr/>
        </p:nvCxnSpPr>
        <p:spPr>
          <a:xfrm flipV="1">
            <a:off x="7370618" y="5013893"/>
            <a:ext cx="2624054" cy="1192943"/>
          </a:xfrm>
          <a:prstGeom prst="bentConnector2">
            <a:avLst/>
          </a:prstGeom>
          <a:ln w="9525">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EC49567F-B2EC-BC69-2C8B-AA11A0B60873}"/>
              </a:ext>
            </a:extLst>
          </p:cNvPr>
          <p:cNvCxnSpPr>
            <a:cxnSpLocks/>
          </p:cNvCxnSpPr>
          <p:nvPr/>
        </p:nvCxnSpPr>
        <p:spPr>
          <a:xfrm>
            <a:off x="7611195" y="3729713"/>
            <a:ext cx="1981000" cy="748613"/>
          </a:xfrm>
          <a:prstGeom prst="bentConnector3">
            <a:avLst>
              <a:gd name="adj1" fmla="val 50000"/>
            </a:avLst>
          </a:prstGeom>
          <a:ln w="9525">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2" name="Title 1">
            <a:extLst>
              <a:ext uri="{FF2B5EF4-FFF2-40B4-BE49-F238E27FC236}">
                <a16:creationId xmlns:a16="http://schemas.microsoft.com/office/drawing/2014/main" id="{0954CD21-F178-E348-5419-CA46910181BC}"/>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Explaining</a:t>
            </a:r>
            <a:r>
              <a:rPr lang="zh-CN" altLang="en-US">
                <a:solidFill>
                  <a:srgbClr val="AC8E68"/>
                </a:solidFill>
                <a:latin typeface="Arial" panose="020B0604020202020204" pitchFamily="34" charset="0"/>
                <a:cs typeface="Arial" panose="020B0604020202020204" pitchFamily="34" charset="0"/>
              </a:rPr>
              <a:t> </a:t>
            </a:r>
            <a:r>
              <a:rPr lang="en-US">
                <a:solidFill>
                  <a:srgbClr val="AC8E68"/>
                </a:solidFill>
                <a:latin typeface="Arial" panose="020B0604020202020204" pitchFamily="34" charset="0"/>
                <a:cs typeface="Arial" panose="020B0604020202020204" pitchFamily="34" charset="0"/>
              </a:rPr>
              <a:t>binary </a:t>
            </a:r>
            <a:r>
              <a:rPr lang="en-US" altLang="zh-CN">
                <a:solidFill>
                  <a:srgbClr val="AC8E68"/>
                </a:solidFill>
                <a:latin typeface="Arial" panose="020B0604020202020204" pitchFamily="34" charset="0"/>
                <a:cs typeface="Arial" panose="020B0604020202020204" pitchFamily="34" charset="0"/>
              </a:rPr>
              <a:t>linear</a:t>
            </a:r>
            <a:r>
              <a:rPr lang="zh-CN" altLang="en-US">
                <a:solidFill>
                  <a:srgbClr val="AC8E68"/>
                </a:solidFill>
                <a:latin typeface="Arial" panose="020B0604020202020204" pitchFamily="34" charset="0"/>
                <a:cs typeface="Arial" panose="020B0604020202020204" pitchFamily="34" charset="0"/>
              </a:rPr>
              <a:t> </a:t>
            </a:r>
            <a:r>
              <a:rPr lang="en-US" altLang="zh-CN">
                <a:solidFill>
                  <a:srgbClr val="AC8E68"/>
                </a:solidFill>
                <a:latin typeface="Arial" panose="020B0604020202020204" pitchFamily="34" charset="0"/>
                <a:cs typeface="Arial" panose="020B0604020202020204" pitchFamily="34" charset="0"/>
              </a:rPr>
              <a:t>models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7030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CBDEC-7EB1-E0E1-7B1A-51112B4F0D8B}"/>
                  </a:ext>
                </a:extLst>
              </p:cNvPr>
              <p:cNvSpPr>
                <a:spLocks noGrp="1"/>
              </p:cNvSpPr>
              <p:nvPr>
                <p:ph idx="1"/>
              </p:nvPr>
            </p:nvSpPr>
            <p:spPr>
              <a:xfrm>
                <a:off x="684315" y="1378359"/>
                <a:ext cx="10823369" cy="5195261"/>
              </a:xfrm>
            </p:spPr>
            <p:txBody>
              <a:bodyPr>
                <a:normAutofit/>
              </a:bodyPr>
              <a:lstStyle/>
              <a:p>
                <a:r>
                  <a:rPr lang="en-US" sz="2200" dirty="0">
                    <a:latin typeface="Arial" panose="020B0604020202020204" pitchFamily="34" charset="0"/>
                    <a:cs typeface="Arial" panose="020B0604020202020204" pitchFamily="34" charset="0"/>
                  </a:rPr>
                  <a:t>Global</a:t>
                </a:r>
                <a:r>
                  <a:rPr lang="en-US" altLang="zh-CN" sz="2200" dirty="0">
                    <a:latin typeface="Arial" panose="020B0604020202020204" pitchFamily="34" charset="0"/>
                    <a:cs typeface="Arial" panose="020B0604020202020204" pitchFamily="34" charset="0"/>
                  </a:rPr>
                  <a:t>ly</a:t>
                </a:r>
                <a:r>
                  <a:rPr 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explaining</a:t>
                </a:r>
                <a:endParaRPr lang="en-US" sz="2200" dirty="0">
                  <a:latin typeface="Arial" panose="020B0604020202020204" pitchFamily="34" charset="0"/>
                  <a:cs typeface="Arial" panose="020B0604020202020204" pitchFamily="34" charset="0"/>
                </a:endParaRPr>
              </a:p>
              <a:p>
                <a:pPr lvl="1">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000" dirty="0">
                    <a:latin typeface="Arial" panose="020B0604020202020204" pitchFamily="34" charset="0"/>
                    <a:cs typeface="Arial" panose="020B0604020202020204" pitchFamily="34" charset="0"/>
                  </a:rPr>
                  <a:t>For </a:t>
                </a:r>
                <a:r>
                  <a:rPr lang="en-US" sz="2000" i="1" dirty="0">
                    <a:latin typeface="Arial" panose="020B0604020202020204" pitchFamily="34" charset="0"/>
                    <a:cs typeface="Arial" panose="020B0604020202020204" pitchFamily="34" charset="0"/>
                  </a:rPr>
                  <a:t>any</a:t>
                </a:r>
                <a:r>
                  <a:rPr lang="en-US" sz="2000" dirty="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the ab</a:t>
                </a:r>
                <a:r>
                  <a:rPr lang="en-US" altLang="zh-CN" sz="2000" dirty="0">
                    <a:latin typeface="Arial" panose="020B0604020202020204" pitchFamily="34" charset="0"/>
                    <a:cs typeface="Arial" panose="020B0604020202020204" pitchFamily="34" charset="0"/>
                  </a:rPr>
                  <a:t>solute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value</a:t>
                </a:r>
                <a:r>
                  <a:rPr lang="en-US" sz="2000" dirty="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determines </a:t>
                </a:r>
                <a:r>
                  <a:rPr lang="en-US" altLang="zh-CN" sz="2000" dirty="0">
                    <a:latin typeface="Arial" panose="020B0604020202020204" pitchFamily="34" charset="0"/>
                    <a:cs typeface="Arial" panose="020B0604020202020204" pitchFamily="34" charset="0"/>
                  </a:rPr>
                  <a:t>the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importance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of</a:t>
                </a:r>
                <a:r>
                  <a:rPr lang="zh-C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feature</a:t>
                </a:r>
                <a:r>
                  <a:rPr lang="zh-C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t>
                </a:r>
              </a:p>
              <a:p>
                <a:pPr lvl="1">
                  <a:buFont typeface="Courier New" panose="02070309020205020404" pitchFamily="49" charset="0"/>
                  <a:buChar char="o"/>
                </a:pPr>
                <a:r>
                  <a:rPr lang="en-US" sz="2000" dirty="0">
                    <a:latin typeface="Arial" panose="020B0604020202020204" pitchFamily="34" charset="0"/>
                    <a:cs typeface="Arial" panose="020B0604020202020204" pitchFamily="34" charset="0"/>
                  </a:rPr>
                  <a:t>The sign of      determines whether the feature        positively or negatively contribute to for </a:t>
                </a:r>
                <a:r>
                  <a:rPr lang="en-US" sz="2000" i="1" dirty="0">
                    <a:latin typeface="Arial" panose="020B0604020202020204" pitchFamily="34" charset="0"/>
                    <a:cs typeface="Arial" panose="020B0604020202020204" pitchFamily="34" charset="0"/>
                  </a:rPr>
                  <a:t>any</a:t>
                </a:r>
                <a:r>
                  <a:rPr lang="en-US" sz="2000" dirty="0">
                    <a:latin typeface="Arial" panose="020B0604020202020204" pitchFamily="34" charset="0"/>
                    <a:cs typeface="Arial" panose="020B0604020202020204" pitchFamily="34" charset="0"/>
                  </a:rPr>
                  <a:t> values of        .</a:t>
                </a:r>
              </a:p>
              <a:p>
                <a:pPr lvl="1">
                  <a:buFont typeface="Courier New" panose="02070309020205020404" pitchFamily="49" charset="0"/>
                  <a:buChar char="o"/>
                </a:pPr>
                <a:r>
                  <a:rPr lang="en-US" sz="2000" dirty="0">
                    <a:latin typeface="Arial" panose="020B0604020202020204" pitchFamily="34" charset="0"/>
                    <a:cs typeface="Arial" panose="020B0604020202020204" pitchFamily="34" charset="0"/>
                  </a:rPr>
                  <a:t>Note that global expla</a:t>
                </a:r>
                <a:r>
                  <a:rPr lang="en-US" altLang="zh-CN" sz="2000" dirty="0">
                    <a:latin typeface="Arial" panose="020B0604020202020204" pitchFamily="34" charset="0"/>
                    <a:cs typeface="Arial" panose="020B0604020202020204" pitchFamily="34" charset="0"/>
                  </a:rPr>
                  <a:t>nation</a:t>
                </a:r>
                <a:r>
                  <a:rPr lang="en-US" sz="2000" dirty="0">
                    <a:latin typeface="Arial" panose="020B0604020202020204" pitchFamily="34" charset="0"/>
                    <a:cs typeface="Arial" panose="020B0604020202020204" pitchFamily="34" charset="0"/>
                  </a:rPr>
                  <a:t> does not depends on </a:t>
                </a:r>
                <a:r>
                  <a:rPr lang="en-US" sz="2200" dirty="0">
                    <a:latin typeface="Arial" panose="020B0604020202020204" pitchFamily="34" charset="0"/>
                    <a:cs typeface="Arial" panose="020B0604020202020204" pitchFamily="34" charset="0"/>
                  </a:rPr>
                  <a:t>	    .</a:t>
                </a:r>
              </a:p>
              <a:p>
                <a:pPr lvl="1">
                  <a:buFont typeface="Courier New" panose="02070309020205020404" pitchFamily="49" charset="0"/>
                  <a:buChar char="o"/>
                </a:pPr>
                <a:endParaRPr lang="en-US" sz="22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200" dirty="0">
                    <a:latin typeface="Arial" panose="020B0604020202020204" pitchFamily="34" charset="0"/>
                    <a:cs typeface="Arial" panose="020B0604020202020204" pitchFamily="34" charset="0"/>
                  </a:rPr>
                  <a:t>Example</a:t>
                </a:r>
              </a:p>
              <a:p>
                <a:pPr lvl="2">
                  <a:buFont typeface="Wingdings" pitchFamily="2" charset="2"/>
                  <a:buChar char="§"/>
                </a:pPr>
                <a14:m>
                  <m:oMath xmlns:m="http://schemas.openxmlformats.org/officeDocument/2006/math">
                    <m:sSub>
                      <m:sSubPr>
                        <m:ctrlPr>
                          <a:rPr lang="en-US" altLang="zh-CN" sz="1800" b="0" i="1">
                            <a:latin typeface="Cambria Math" panose="02040503050406030204" pitchFamily="18" charset="0"/>
                            <a:cs typeface="Arial" panose="020B0604020202020204" pitchFamily="34" charset="0"/>
                          </a:rPr>
                        </m:ctrlPr>
                      </m:sSubPr>
                      <m:e>
                        <m:r>
                          <m:rPr>
                            <m:sty m:val="p"/>
                          </m:rPr>
                          <a:rPr lang="en-US" altLang="zh-CN" sz="1800" i="1">
                            <a:latin typeface="Cambria Math" panose="02040503050406030204" pitchFamily="18" charset="0"/>
                            <a:cs typeface="Arial" panose="020B0604020202020204" pitchFamily="34" charset="0"/>
                          </a:rPr>
                          <m:t>x</m:t>
                        </m:r>
                      </m:e>
                      <m:sub>
                        <m:r>
                          <a:rPr lang="en-US" altLang="zh-CN" sz="1800" b="0" i="1">
                            <a:latin typeface="Cambria Math" panose="02040503050406030204" pitchFamily="18" charset="0"/>
                            <a:cs typeface="Arial" panose="020B0604020202020204" pitchFamily="34" charset="0"/>
                          </a:rPr>
                          <m:t>1</m:t>
                        </m:r>
                      </m:sub>
                    </m:sSub>
                  </m:oMath>
                </a14:m>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indicates</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{is</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a</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smoker},</a:t>
                </a:r>
                <a:r>
                  <a:rPr lang="zh-CN" altLang="en-US" sz="18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1800" i="1">
                            <a:latin typeface="Cambria Math" panose="02040503050406030204" pitchFamily="18" charset="0"/>
                            <a:cs typeface="Arial" panose="020B0604020202020204" pitchFamily="34" charset="0"/>
                          </a:rPr>
                        </m:ctrlPr>
                      </m:sSubPr>
                      <m:e>
                        <m:r>
                          <m:rPr>
                            <m:sty m:val="p"/>
                          </m:rPr>
                          <a:rPr lang="en-US" altLang="zh-CN" sz="1800" i="1">
                            <a:latin typeface="Cambria Math" panose="02040503050406030204" pitchFamily="18" charset="0"/>
                            <a:cs typeface="Arial" panose="020B0604020202020204" pitchFamily="34" charset="0"/>
                          </a:rPr>
                          <m:t>x</m:t>
                        </m:r>
                      </m:e>
                      <m:sub>
                        <m:r>
                          <a:rPr lang="en-US" altLang="zh-CN" sz="1800" b="0" i="1">
                            <a:latin typeface="Cambria Math" panose="02040503050406030204" pitchFamily="18" charset="0"/>
                            <a:cs typeface="Arial" panose="020B0604020202020204" pitchFamily="34" charset="0"/>
                          </a:rPr>
                          <m:t>2</m:t>
                        </m:r>
                      </m:sub>
                    </m:sSub>
                  </m:oMath>
                </a14:m>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indicates</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{weight</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is</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normal},</a:t>
                </a:r>
                <a:r>
                  <a:rPr lang="zh-CN" altLang="en-US" sz="1800" dirty="0">
                    <a:latin typeface="Arial" panose="020B0604020202020204" pitchFamily="34" charset="0"/>
                    <a:cs typeface="Arial" panose="020B0604020202020204" pitchFamily="34" charset="0"/>
                  </a:rPr>
                  <a:t> </a:t>
                </a:r>
                <a14:m>
                  <m:oMath xmlns:m="http://schemas.openxmlformats.org/officeDocument/2006/math">
                    <m:r>
                      <a:rPr lang="en-US" altLang="zh-CN" sz="1800" b="0" i="1">
                        <a:latin typeface="Cambria Math" panose="02040503050406030204" pitchFamily="18" charset="0"/>
                        <a:cs typeface="Arial" panose="020B0604020202020204" pitchFamily="34" charset="0"/>
                      </a:rPr>
                      <m:t>𝑧</m:t>
                    </m:r>
                  </m:oMath>
                </a14:m>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indicates</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degree</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of</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heart</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attack</a:t>
                </a:r>
              </a:p>
              <a:p>
                <a:pPr lvl="2">
                  <a:buFont typeface="Wingdings" pitchFamily="2" charset="2"/>
                  <a:buChar char="§"/>
                </a:pP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	</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are</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the</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model</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parameters</a:t>
                </a:r>
              </a:p>
              <a:p>
                <a:pPr lvl="2">
                  <a:buFont typeface="Wingdings" pitchFamily="2" charset="2"/>
                  <a:buChar char="§"/>
                </a:pPr>
                <a:endParaRPr lang="en-US" altLang="zh-CN" sz="1800" dirty="0">
                  <a:latin typeface="Arial" panose="020B0604020202020204" pitchFamily="34" charset="0"/>
                  <a:cs typeface="Arial" panose="020B0604020202020204" pitchFamily="34" charset="0"/>
                </a:endParaRPr>
              </a:p>
              <a:p>
                <a:pPr lvl="2">
                  <a:buFont typeface="Wingdings" pitchFamily="2" charset="2"/>
                  <a:buChar char="§"/>
                </a:pPr>
                <a:r>
                  <a:rPr lang="en-US" altLang="zh-CN" sz="1800" dirty="0">
                    <a:latin typeface="Arial" panose="020B0604020202020204" pitchFamily="34" charset="0"/>
                    <a:cs typeface="Arial" panose="020B0604020202020204" pitchFamily="34" charset="0"/>
                  </a:rPr>
                  <a:t>Globally,</a:t>
                </a:r>
                <a:r>
                  <a:rPr lang="zh-CN" altLang="en-US" sz="1800" dirty="0">
                    <a:latin typeface="Arial" panose="020B0604020202020204" pitchFamily="34" charset="0"/>
                    <a:cs typeface="Arial" panose="020B0604020202020204" pitchFamily="34" charset="0"/>
                  </a:rPr>
                  <a:t> </a:t>
                </a:r>
                <a:r>
                  <a:rPr lang="en-US" altLang="zh-CN" sz="1800" i="1" dirty="0">
                    <a:solidFill>
                      <a:schemeClr val="accent1"/>
                    </a:solidFill>
                    <a:latin typeface="Arial" panose="020B0604020202020204" pitchFamily="34" charset="0"/>
                    <a:cs typeface="Arial" panose="020B0604020202020204" pitchFamily="34" charset="0"/>
                  </a:rPr>
                  <a:t>regardless</a:t>
                </a:r>
                <a:r>
                  <a:rPr lang="zh-CN" altLang="en-US" sz="1800" i="1" dirty="0">
                    <a:solidFill>
                      <a:schemeClr val="accent1"/>
                    </a:solidFill>
                    <a:latin typeface="Arial" panose="020B0604020202020204" pitchFamily="34" charset="0"/>
                    <a:cs typeface="Arial" panose="020B0604020202020204" pitchFamily="34" charset="0"/>
                  </a:rPr>
                  <a:t> </a:t>
                </a:r>
                <a:r>
                  <a:rPr lang="en-US" altLang="zh-CN" sz="1800" i="1" dirty="0">
                    <a:solidFill>
                      <a:schemeClr val="accent1"/>
                    </a:solidFill>
                    <a:latin typeface="Arial" panose="020B0604020202020204" pitchFamily="34" charset="0"/>
                    <a:cs typeface="Arial" panose="020B0604020202020204" pitchFamily="34" charset="0"/>
                  </a:rPr>
                  <a:t>of</a:t>
                </a:r>
                <a:r>
                  <a:rPr lang="zh-CN" altLang="en-US" sz="1800" i="1" dirty="0">
                    <a:solidFill>
                      <a:schemeClr val="accent1"/>
                    </a:solidFill>
                    <a:latin typeface="Arial" panose="020B0604020202020204" pitchFamily="34" charset="0"/>
                    <a:cs typeface="Arial" panose="020B0604020202020204" pitchFamily="34" charset="0"/>
                  </a:rPr>
                  <a:t> </a:t>
                </a:r>
                <a:r>
                  <a:rPr lang="en-US" altLang="zh-CN" sz="1800" i="1" dirty="0">
                    <a:solidFill>
                      <a:schemeClr val="accent1"/>
                    </a:solidFill>
                    <a:latin typeface="Arial" panose="020B0604020202020204" pitchFamily="34" charset="0"/>
                    <a:cs typeface="Arial" panose="020B0604020202020204" pitchFamily="34" charset="0"/>
                  </a:rPr>
                  <a:t>individual</a:t>
                </a:r>
                <a:r>
                  <a:rPr lang="zh-CN" altLang="en-US" sz="1800" i="1" dirty="0">
                    <a:solidFill>
                      <a:schemeClr val="accent1"/>
                    </a:solidFill>
                    <a:latin typeface="Arial" panose="020B0604020202020204" pitchFamily="34" charset="0"/>
                    <a:cs typeface="Arial" panose="020B0604020202020204" pitchFamily="34" charset="0"/>
                  </a:rPr>
                  <a:t> </a:t>
                </a:r>
                <a:r>
                  <a:rPr lang="en-US" altLang="zh-CN" sz="1800" i="1" dirty="0">
                    <a:solidFill>
                      <a:schemeClr val="accent1"/>
                    </a:solidFill>
                    <a:latin typeface="Arial" panose="020B0604020202020204" pitchFamily="34" charset="0"/>
                    <a:cs typeface="Arial" panose="020B0604020202020204" pitchFamily="34" charset="0"/>
                  </a:rPr>
                  <a:t>person</a:t>
                </a:r>
                <a:r>
                  <a:rPr lang="en-US" altLang="zh-CN" sz="1800" dirty="0">
                    <a:latin typeface="Arial" panose="020B0604020202020204" pitchFamily="34" charset="0"/>
                    <a:cs typeface="Arial" panose="020B0604020202020204" pitchFamily="34" charset="0"/>
                  </a:rPr>
                  <a:t>,</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smoking</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increases</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the</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chance</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of</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heart</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attack,</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while</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keeping</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a</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normal</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weight</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reduces</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such</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attack.</a:t>
                </a:r>
              </a:p>
              <a:p>
                <a:pPr lvl="2">
                  <a:buFont typeface="Wingdings" pitchFamily="2" charset="2"/>
                  <a:buChar char="§"/>
                </a:pPr>
                <a:endParaRPr lang="en-US" altLang="zh-CN" sz="1800" dirty="0">
                  <a:latin typeface="Arial" panose="020B0604020202020204" pitchFamily="34" charset="0"/>
                  <a:cs typeface="Arial" panose="020B0604020202020204" pitchFamily="34" charset="0"/>
                </a:endParaRPr>
              </a:p>
              <a:p>
                <a:pPr lvl="2">
                  <a:buFont typeface="Wingdings" pitchFamily="2" charset="2"/>
                  <a:buChar char="§"/>
                </a:pPr>
                <a:r>
                  <a:rPr lang="en-US" altLang="zh-CN" sz="1800" dirty="0">
                    <a:latin typeface="Arial" panose="020B0604020202020204" pitchFamily="34" charset="0"/>
                    <a:cs typeface="Arial" panose="020B0604020202020204" pitchFamily="34" charset="0"/>
                  </a:rPr>
                  <a:t>This</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does</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not</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describe</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the</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details</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of</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a</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specific</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person.</a:t>
                </a:r>
                <a:endParaRPr lang="en-US" sz="18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38CBDEC-7EB1-E0E1-7B1A-51112B4F0D8B}"/>
                  </a:ext>
                </a:extLst>
              </p:cNvPr>
              <p:cNvSpPr>
                <a:spLocks noGrp="1" noRot="1" noChangeAspect="1" noMove="1" noResize="1" noEditPoints="1" noAdjustHandles="1" noChangeArrowheads="1" noChangeShapeType="1" noTextEdit="1"/>
              </p:cNvSpPr>
              <p:nvPr>
                <p:ph idx="1"/>
              </p:nvPr>
            </p:nvSpPr>
            <p:spPr>
              <a:xfrm>
                <a:off x="684315" y="1378359"/>
                <a:ext cx="10823369" cy="5195261"/>
              </a:xfrm>
              <a:blipFill>
                <a:blip r:embed="rId3"/>
                <a:stretch>
                  <a:fillRect l="-585" t="-1220"/>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C9205D4E-0087-FB17-E623-F5DB609E6F16}"/>
              </a:ext>
            </a:extLst>
          </p:cNvPr>
          <p:cNvPicPr>
            <a:picLocks noChangeAspect="1"/>
          </p:cNvPicPr>
          <p:nvPr/>
        </p:nvPicPr>
        <p:blipFill>
          <a:blip r:embed="rId4"/>
          <a:stretch>
            <a:fillRect/>
          </a:stretch>
        </p:blipFill>
        <p:spPr>
          <a:xfrm>
            <a:off x="3492318" y="1358158"/>
            <a:ext cx="5434598" cy="364867"/>
          </a:xfrm>
          <a:prstGeom prst="rect">
            <a:avLst/>
          </a:prstGeom>
        </p:spPr>
      </p:pic>
      <p:pic>
        <p:nvPicPr>
          <p:cNvPr id="7" name="Picture 6">
            <a:extLst>
              <a:ext uri="{FF2B5EF4-FFF2-40B4-BE49-F238E27FC236}">
                <a16:creationId xmlns:a16="http://schemas.microsoft.com/office/drawing/2014/main" id="{F71A7D0B-1522-39D9-018E-E29A413308AC}"/>
              </a:ext>
            </a:extLst>
          </p:cNvPr>
          <p:cNvPicPr>
            <a:picLocks noChangeAspect="1"/>
          </p:cNvPicPr>
          <p:nvPr/>
        </p:nvPicPr>
        <p:blipFill>
          <a:blip r:embed="rId5"/>
          <a:stretch>
            <a:fillRect/>
          </a:stretch>
        </p:blipFill>
        <p:spPr>
          <a:xfrm>
            <a:off x="2416009" y="2161057"/>
            <a:ext cx="248251" cy="180546"/>
          </a:xfrm>
          <a:prstGeom prst="rect">
            <a:avLst/>
          </a:prstGeom>
        </p:spPr>
      </p:pic>
      <p:pic>
        <p:nvPicPr>
          <p:cNvPr id="8" name="Picture 7">
            <a:extLst>
              <a:ext uri="{FF2B5EF4-FFF2-40B4-BE49-F238E27FC236}">
                <a16:creationId xmlns:a16="http://schemas.microsoft.com/office/drawing/2014/main" id="{1D02DDEF-962C-5B43-F368-C43DA69FAC38}"/>
              </a:ext>
            </a:extLst>
          </p:cNvPr>
          <p:cNvPicPr>
            <a:picLocks noChangeAspect="1"/>
          </p:cNvPicPr>
          <p:nvPr/>
        </p:nvPicPr>
        <p:blipFill>
          <a:blip r:embed="rId6"/>
          <a:stretch>
            <a:fillRect/>
          </a:stretch>
        </p:blipFill>
        <p:spPr>
          <a:xfrm>
            <a:off x="5038869" y="2130970"/>
            <a:ext cx="326081" cy="293473"/>
          </a:xfrm>
          <a:prstGeom prst="rect">
            <a:avLst/>
          </a:prstGeom>
        </p:spPr>
      </p:pic>
      <p:pic>
        <p:nvPicPr>
          <p:cNvPr id="9" name="Picture 8">
            <a:extLst>
              <a:ext uri="{FF2B5EF4-FFF2-40B4-BE49-F238E27FC236}">
                <a16:creationId xmlns:a16="http://schemas.microsoft.com/office/drawing/2014/main" id="{FBECE073-B4D0-EB8E-16C0-27DB580A1877}"/>
              </a:ext>
            </a:extLst>
          </p:cNvPr>
          <p:cNvPicPr>
            <a:picLocks noChangeAspect="1"/>
          </p:cNvPicPr>
          <p:nvPr/>
        </p:nvPicPr>
        <p:blipFill>
          <a:blip r:embed="rId7"/>
          <a:stretch>
            <a:fillRect/>
          </a:stretch>
        </p:blipFill>
        <p:spPr>
          <a:xfrm>
            <a:off x="9737089" y="2176959"/>
            <a:ext cx="314979" cy="247484"/>
          </a:xfrm>
          <a:prstGeom prst="rect">
            <a:avLst/>
          </a:prstGeom>
        </p:spPr>
      </p:pic>
      <p:pic>
        <p:nvPicPr>
          <p:cNvPr id="10" name="Picture 9">
            <a:extLst>
              <a:ext uri="{FF2B5EF4-FFF2-40B4-BE49-F238E27FC236}">
                <a16:creationId xmlns:a16="http://schemas.microsoft.com/office/drawing/2014/main" id="{2BB510CE-22D7-4686-DBEB-AD7FAFFB62C6}"/>
              </a:ext>
            </a:extLst>
          </p:cNvPr>
          <p:cNvPicPr>
            <a:picLocks noChangeAspect="1"/>
          </p:cNvPicPr>
          <p:nvPr/>
        </p:nvPicPr>
        <p:blipFill>
          <a:blip r:embed="rId8"/>
          <a:stretch>
            <a:fillRect/>
          </a:stretch>
        </p:blipFill>
        <p:spPr>
          <a:xfrm>
            <a:off x="2881297" y="2499790"/>
            <a:ext cx="195650" cy="260867"/>
          </a:xfrm>
          <a:prstGeom prst="rect">
            <a:avLst/>
          </a:prstGeom>
        </p:spPr>
      </p:pic>
      <p:pic>
        <p:nvPicPr>
          <p:cNvPr id="11" name="Picture 10">
            <a:extLst>
              <a:ext uri="{FF2B5EF4-FFF2-40B4-BE49-F238E27FC236}">
                <a16:creationId xmlns:a16="http://schemas.microsoft.com/office/drawing/2014/main" id="{4C82731E-E01C-E6D3-8780-68D6CF2AA769}"/>
              </a:ext>
            </a:extLst>
          </p:cNvPr>
          <p:cNvPicPr>
            <a:picLocks noChangeAspect="1"/>
          </p:cNvPicPr>
          <p:nvPr/>
        </p:nvPicPr>
        <p:blipFill>
          <a:blip r:embed="rId7"/>
          <a:stretch>
            <a:fillRect/>
          </a:stretch>
        </p:blipFill>
        <p:spPr>
          <a:xfrm>
            <a:off x="6702758" y="2499790"/>
            <a:ext cx="314979" cy="247484"/>
          </a:xfrm>
          <a:prstGeom prst="rect">
            <a:avLst/>
          </a:prstGeom>
        </p:spPr>
      </p:pic>
      <p:pic>
        <p:nvPicPr>
          <p:cNvPr id="5" name="Picture 4">
            <a:extLst>
              <a:ext uri="{FF2B5EF4-FFF2-40B4-BE49-F238E27FC236}">
                <a16:creationId xmlns:a16="http://schemas.microsoft.com/office/drawing/2014/main" id="{40067072-CEA0-28B5-87AA-537CEE7D6252}"/>
              </a:ext>
            </a:extLst>
          </p:cNvPr>
          <p:cNvPicPr>
            <a:picLocks noChangeAspect="1"/>
          </p:cNvPicPr>
          <p:nvPr/>
        </p:nvPicPr>
        <p:blipFill>
          <a:blip r:embed="rId7"/>
          <a:stretch>
            <a:fillRect/>
          </a:stretch>
        </p:blipFill>
        <p:spPr>
          <a:xfrm>
            <a:off x="7129250" y="3129752"/>
            <a:ext cx="314979" cy="247484"/>
          </a:xfrm>
          <a:prstGeom prst="rect">
            <a:avLst/>
          </a:prstGeom>
        </p:spPr>
      </p:pic>
      <p:pic>
        <p:nvPicPr>
          <p:cNvPr id="13" name="Picture 12">
            <a:extLst>
              <a:ext uri="{FF2B5EF4-FFF2-40B4-BE49-F238E27FC236}">
                <a16:creationId xmlns:a16="http://schemas.microsoft.com/office/drawing/2014/main" id="{C43589F9-1294-4919-2266-560E31A95EBE}"/>
              </a:ext>
            </a:extLst>
          </p:cNvPr>
          <p:cNvPicPr>
            <a:picLocks noChangeAspect="1"/>
          </p:cNvPicPr>
          <p:nvPr/>
        </p:nvPicPr>
        <p:blipFill>
          <a:blip r:embed="rId7"/>
          <a:stretch>
            <a:fillRect/>
          </a:stretch>
        </p:blipFill>
        <p:spPr>
          <a:xfrm>
            <a:off x="3475582" y="2780960"/>
            <a:ext cx="314979" cy="247484"/>
          </a:xfrm>
          <a:prstGeom prst="rect">
            <a:avLst/>
          </a:prstGeom>
        </p:spPr>
      </p:pic>
      <p:pic>
        <p:nvPicPr>
          <p:cNvPr id="4" name="Picture 3">
            <a:extLst>
              <a:ext uri="{FF2B5EF4-FFF2-40B4-BE49-F238E27FC236}">
                <a16:creationId xmlns:a16="http://schemas.microsoft.com/office/drawing/2014/main" id="{73DA2FAD-F982-516E-3162-8CD57CD64AE9}"/>
              </a:ext>
            </a:extLst>
          </p:cNvPr>
          <p:cNvPicPr>
            <a:picLocks noChangeAspect="1"/>
          </p:cNvPicPr>
          <p:nvPr/>
        </p:nvPicPr>
        <p:blipFill>
          <a:blip r:embed="rId9"/>
          <a:stretch>
            <a:fillRect/>
          </a:stretch>
        </p:blipFill>
        <p:spPr>
          <a:xfrm>
            <a:off x="1886787" y="4495117"/>
            <a:ext cx="1041400" cy="228600"/>
          </a:xfrm>
          <a:prstGeom prst="rect">
            <a:avLst/>
          </a:prstGeom>
        </p:spPr>
      </p:pic>
      <p:sp>
        <p:nvSpPr>
          <p:cNvPr id="17" name="Title 1">
            <a:extLst>
              <a:ext uri="{FF2B5EF4-FFF2-40B4-BE49-F238E27FC236}">
                <a16:creationId xmlns:a16="http://schemas.microsoft.com/office/drawing/2014/main" id="{4D6D039E-E1C2-9D74-52EF-4FAB4AB23C30}"/>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Explaining</a:t>
            </a:r>
            <a:r>
              <a:rPr lang="zh-CN" altLang="en-US">
                <a:solidFill>
                  <a:srgbClr val="AC8E68"/>
                </a:solidFill>
                <a:latin typeface="Arial" panose="020B0604020202020204" pitchFamily="34" charset="0"/>
                <a:cs typeface="Arial" panose="020B0604020202020204" pitchFamily="34" charset="0"/>
              </a:rPr>
              <a:t> </a:t>
            </a:r>
            <a:r>
              <a:rPr lang="en-US">
                <a:solidFill>
                  <a:srgbClr val="AC8E68"/>
                </a:solidFill>
                <a:latin typeface="Arial" panose="020B0604020202020204" pitchFamily="34" charset="0"/>
                <a:cs typeface="Arial" panose="020B0604020202020204" pitchFamily="34" charset="0"/>
              </a:rPr>
              <a:t>binary </a:t>
            </a:r>
            <a:r>
              <a:rPr lang="en-US" altLang="zh-CN">
                <a:solidFill>
                  <a:srgbClr val="AC8E68"/>
                </a:solidFill>
                <a:latin typeface="Arial" panose="020B0604020202020204" pitchFamily="34" charset="0"/>
                <a:cs typeface="Arial" panose="020B0604020202020204" pitchFamily="34" charset="0"/>
              </a:rPr>
              <a:t>linear</a:t>
            </a:r>
            <a:r>
              <a:rPr lang="zh-CN" altLang="en-US">
                <a:solidFill>
                  <a:srgbClr val="AC8E68"/>
                </a:solidFill>
                <a:latin typeface="Arial" panose="020B0604020202020204" pitchFamily="34" charset="0"/>
                <a:cs typeface="Arial" panose="020B0604020202020204" pitchFamily="34" charset="0"/>
              </a:rPr>
              <a:t> </a:t>
            </a:r>
            <a:r>
              <a:rPr lang="en-US" altLang="zh-CN">
                <a:solidFill>
                  <a:srgbClr val="AC8E68"/>
                </a:solidFill>
                <a:latin typeface="Arial" panose="020B0604020202020204" pitchFamily="34" charset="0"/>
                <a:cs typeface="Arial" panose="020B0604020202020204" pitchFamily="34" charset="0"/>
              </a:rPr>
              <a:t>models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487111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6EBE67-74DD-B06A-E991-A5555A8B2B4A}"/>
              </a:ext>
            </a:extLst>
          </p:cNvPr>
          <p:cNvPicPr>
            <a:picLocks noChangeAspect="1"/>
          </p:cNvPicPr>
          <p:nvPr/>
        </p:nvPicPr>
        <p:blipFill>
          <a:blip r:embed="rId2"/>
          <a:stretch>
            <a:fillRect/>
          </a:stretch>
        </p:blipFill>
        <p:spPr>
          <a:xfrm>
            <a:off x="553994" y="2681167"/>
            <a:ext cx="6273800" cy="3746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42FB2E-228A-F309-C9AE-D2ED701F66E5}"/>
                  </a:ext>
                </a:extLst>
              </p:cNvPr>
              <p:cNvSpPr txBox="1"/>
              <p:nvPr/>
            </p:nvSpPr>
            <p:spPr>
              <a:xfrm>
                <a:off x="6727433" y="2542241"/>
                <a:ext cx="5118410" cy="1164999"/>
              </a:xfrm>
              <a:prstGeom prst="rect">
                <a:avLst/>
              </a:prstGeom>
              <a:noFill/>
            </p:spPr>
            <p:txBody>
              <a:bodyPr wrap="square">
                <a:spAutoFit/>
              </a:bodyPr>
              <a:lstStyle/>
              <a:p>
                <a:pPr marL="800100" lvl="1" indent="-342900">
                  <a:lnSpc>
                    <a:spcPct val="90000"/>
                  </a:lnSpc>
                  <a:spcBef>
                    <a:spcPts val="1000"/>
                  </a:spcBef>
                  <a:buFont typeface="Courier New" panose="02070309020205020404" pitchFamily="49" charset="0"/>
                  <a:buChar char="o"/>
                  <a:defRPr/>
                </a:pPr>
                <a14:m>
                  <m:oMath xmlns:m="http://schemas.openxmlformats.org/officeDocument/2006/math">
                    <m:sSub>
                      <m:sSubPr>
                        <m:ctrlP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sSubPr>
                      <m:e>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h</m:t>
                        </m:r>
                      </m:e>
                      <m:sub>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𝜃</m:t>
                        </m:r>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m:t>
                        </m:r>
                        <m:d>
                          <m:dPr>
                            <m:begChr m:val="{"/>
                            <m:endChr m:val="}"/>
                            <m:ctrlP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dPr>
                          <m:e>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0.75,10000</m:t>
                            </m:r>
                          </m:e>
                        </m:d>
                      </m:sub>
                    </m:sSub>
                    <m:d>
                      <m:dPr>
                        <m:ctrlP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dPr>
                      <m:e>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𝑖𝑛𝑐𝑜𝑚𝑒</m:t>
                        </m:r>
                      </m:e>
                    </m:d>
                  </m:oMath>
                </a14:m>
                <a:br>
                  <a:rPr lang="en-US" altLang="zh-CN" i="1" dirty="0">
                    <a:solidFill>
                      <a:prstClr val="black"/>
                    </a:solidFill>
                    <a:latin typeface="Cambria Math" panose="02040503050406030204" pitchFamily="18" charset="0"/>
                    <a:ea typeface="Microsoft YaHei UI" panose="020B0503020204020204" pitchFamily="34" charset="-122"/>
                    <a:cs typeface="Arial" panose="020B0604020202020204" pitchFamily="34" charset="0"/>
                  </a:rPr>
                </a:br>
                <a:endParaRPr lang="en-US" altLang="zh-CN" i="1" dirty="0">
                  <a:solidFill>
                    <a:prstClr val="black"/>
                  </a:solidFill>
                  <a:latin typeface="Cambria Math" panose="02040503050406030204" pitchFamily="18" charset="0"/>
                  <a:ea typeface="Microsoft YaHei UI" panose="020B0503020204020204" pitchFamily="34" charset="-122"/>
                  <a:cs typeface="Arial" panose="020B0604020202020204" pitchFamily="34" charset="0"/>
                </a:endParaRPr>
              </a:p>
              <a:p>
                <a:pPr lvl="1">
                  <a:lnSpc>
                    <a:spcPct val="90000"/>
                  </a:lnSpc>
                  <a:spcBef>
                    <a:spcPts val="1000"/>
                  </a:spcBef>
                  <a:defRPr/>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m:t>
                      </m:r>
                      <m:d>
                        <m:dPr>
                          <m:begChr m:val="{"/>
                          <m:endChr m:val=""/>
                          <m:ctrlP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dPr>
                        <m:e>
                          <m:eqArr>
                            <m:eqArrPr>
                              <m:ctrlP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eqArrPr>
                            <m:e>
                              <m:r>
                                <m:rPr>
                                  <m:sty m:val="p"/>
                                </m:rPr>
                                <a:rPr lang="en-US" altLang="zh-CN">
                                  <a:solidFill>
                                    <a:srgbClr val="FF0000"/>
                                  </a:solidFill>
                                  <a:latin typeface="Cambria Math" panose="02040503050406030204" pitchFamily="18" charset="0"/>
                                  <a:ea typeface="Microsoft YaHei UI" panose="020B0503020204020204" pitchFamily="34" charset="-122"/>
                                  <a:cs typeface="Arial" panose="020B0604020202020204" pitchFamily="34" charset="0"/>
                                </a:rPr>
                                <m:t>reject</m:t>
                              </m:r>
                              <m:r>
                                <a:rPr lang="zh-CN" altLang="en-US"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 </m:t>
                              </m:r>
                              <m:r>
                                <m:rPr>
                                  <m:sty m:val="p"/>
                                </m:rPr>
                                <a:rPr lang="en-US" altLang="zh-CN">
                                  <a:solidFill>
                                    <a:prstClr val="black"/>
                                  </a:solidFill>
                                  <a:latin typeface="Cambria Math" panose="02040503050406030204" pitchFamily="18" charset="0"/>
                                  <a:ea typeface="Microsoft YaHei UI" panose="020B0503020204020204" pitchFamily="34" charset="-122"/>
                                  <a:cs typeface="Arial" panose="020B0604020202020204" pitchFamily="34" charset="0"/>
                                </a:rPr>
                                <m:t>if</m:t>
                              </m:r>
                              <m:r>
                                <a:rPr lang="zh-CN" altLang="en-US"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 </m:t>
                              </m:r>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0.75</m:t>
                              </m:r>
                              <m:r>
                                <a:rPr lang="zh-CN" altLang="en-US"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 ∗</m:t>
                              </m:r>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𝑖𝑛𝑐𝑜𝑚𝑒</m:t>
                              </m:r>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−10000&lt;0</m:t>
                              </m:r>
                            </m:e>
                            <m:e>
                              <m:r>
                                <m:rPr>
                                  <m:sty m:val="p"/>
                                </m:rPr>
                                <a:rPr lang="en-US" altLang="zh-CN">
                                  <a:solidFill>
                                    <a:srgbClr val="00B050"/>
                                  </a:solidFill>
                                  <a:latin typeface="Cambria Math" panose="02040503050406030204" pitchFamily="18" charset="0"/>
                                  <a:ea typeface="Microsoft YaHei UI" panose="020B0503020204020204" pitchFamily="34" charset="-122"/>
                                  <a:cs typeface="Arial" panose="020B0604020202020204" pitchFamily="34" charset="0"/>
                                </a:rPr>
                                <m:t>approve</m:t>
                              </m:r>
                              <m:r>
                                <a:rPr lang="zh-CN" altLang="en-US"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 </m:t>
                              </m:r>
                              <m:r>
                                <m:rPr>
                                  <m:sty m:val="p"/>
                                </m:rPr>
                                <a:rPr lang="en-US" altLang="zh-CN">
                                  <a:solidFill>
                                    <a:prstClr val="black"/>
                                  </a:solidFill>
                                  <a:latin typeface="Cambria Math" panose="02040503050406030204" pitchFamily="18" charset="0"/>
                                  <a:ea typeface="Microsoft YaHei UI" panose="020B0503020204020204" pitchFamily="34" charset="-122"/>
                                  <a:cs typeface="Arial" panose="020B0604020202020204" pitchFamily="34" charset="0"/>
                                </a:rPr>
                                <m:t>otherwise</m:t>
                              </m:r>
                            </m:e>
                          </m:eqArr>
                        </m:e>
                      </m:d>
                    </m:oMath>
                  </m:oMathPara>
                </a14:m>
                <a:endParaRPr lang="en-US" altLang="zh-CN"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endParaRPr>
              </a:p>
            </p:txBody>
          </p:sp>
        </mc:Choice>
        <mc:Fallback xmlns="">
          <p:sp>
            <p:nvSpPr>
              <p:cNvPr id="6" name="TextBox 5">
                <a:extLst>
                  <a:ext uri="{FF2B5EF4-FFF2-40B4-BE49-F238E27FC236}">
                    <a16:creationId xmlns:a16="http://schemas.microsoft.com/office/drawing/2014/main" id="{4842FB2E-228A-F309-C9AE-D2ED701F66E5}"/>
                  </a:ext>
                </a:extLst>
              </p:cNvPr>
              <p:cNvSpPr txBox="1">
                <a:spLocks noRot="1" noChangeAspect="1" noMove="1" noResize="1" noEditPoints="1" noAdjustHandles="1" noChangeArrowheads="1" noChangeShapeType="1" noTextEdit="1"/>
              </p:cNvSpPr>
              <p:nvPr/>
            </p:nvSpPr>
            <p:spPr>
              <a:xfrm>
                <a:off x="6727433" y="2542241"/>
                <a:ext cx="5118410" cy="1164999"/>
              </a:xfrm>
              <a:prstGeom prst="rect">
                <a:avLst/>
              </a:prstGeom>
              <a:blipFill>
                <a:blip r:embed="rId3"/>
                <a:stretch>
                  <a:fillRect l="-7426" t="-79348" b="-17282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02E2B7CD-EB64-EEC9-F520-40905338B129}"/>
              </a:ext>
            </a:extLst>
          </p:cNvPr>
          <p:cNvSpPr txBox="1"/>
          <p:nvPr/>
        </p:nvSpPr>
        <p:spPr>
          <a:xfrm>
            <a:off x="553994" y="1288434"/>
            <a:ext cx="10175487" cy="101515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Another</a:t>
            </a:r>
            <a:r>
              <a:rPr kumimoji="0" lang="zh-CN" alt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altLang="zh-CN"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example</a:t>
            </a:r>
            <a:endPar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Global</a:t>
            </a: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Explanation:</a:t>
            </a: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altLang="zh-CN"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a:t>
            </a:r>
            <a:r>
              <a:rPr kumimoji="0" lang="zh-CN" altLang="en-US"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altLang="zh-CN"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higher</a:t>
            </a:r>
            <a:r>
              <a:rPr kumimoji="0" lang="zh-CN" altLang="en-US"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altLang="zh-CN"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a:t>
            </a:r>
            <a:r>
              <a:rPr kumimoji="0" lang="zh-CN" altLang="en-US"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altLang="zh-CN"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income,</a:t>
            </a:r>
            <a:r>
              <a:rPr kumimoji="0" lang="zh-CN" altLang="en-US"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altLang="zh-CN"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a:t>
            </a:r>
            <a:r>
              <a:rPr kumimoji="0" lang="zh-CN" altLang="en-US"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altLang="zh-CN"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better</a:t>
            </a:r>
            <a:r>
              <a:rPr kumimoji="0" lang="zh-CN" altLang="en-US"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altLang="zh-CN"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a:t>
            </a:r>
            <a:r>
              <a:rPr kumimoji="0" lang="zh-CN" altLang="en-US"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altLang="zh-CN"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chance</a:t>
            </a:r>
            <a:r>
              <a:rPr kumimoji="0" lang="zh-CN" altLang="en-US"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altLang="zh-CN"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a:t>
            </a:r>
            <a:r>
              <a:rPr lang="en-US" altLang="zh-CN" sz="2000" i="1" u="sng" dirty="0">
                <a:solidFill>
                  <a:prstClr val="black"/>
                </a:solidFill>
                <a:latin typeface="Arial" panose="020B0604020202020204" pitchFamily="34" charset="0"/>
                <a:cs typeface="Arial" panose="020B0604020202020204" pitchFamily="34" charset="0"/>
              </a:rPr>
              <a:t>f</a:t>
            </a:r>
            <a:r>
              <a:rPr lang="zh-CN" altLang="en-US" sz="2000" i="1" u="sng" dirty="0">
                <a:solidFill>
                  <a:prstClr val="black"/>
                </a:solidFill>
                <a:latin typeface="Arial" panose="020B0604020202020204" pitchFamily="34" charset="0"/>
                <a:cs typeface="Arial" panose="020B0604020202020204" pitchFamily="34" charset="0"/>
              </a:rPr>
              <a:t> </a:t>
            </a:r>
            <a:r>
              <a:rPr lang="en-US" altLang="zh-CN" sz="2000" i="1" u="sng" dirty="0">
                <a:solidFill>
                  <a:prstClr val="black"/>
                </a:solidFill>
                <a:latin typeface="Arial" panose="020B0604020202020204" pitchFamily="34" charset="0"/>
                <a:cs typeface="Arial" panose="020B0604020202020204" pitchFamily="34" charset="0"/>
              </a:rPr>
              <a:t>approval:</a:t>
            </a:r>
            <a:r>
              <a:rPr lang="zh-CN" altLang="en-US" sz="2000" i="1" u="sng" dirty="0">
                <a:solidFill>
                  <a:prstClr val="black"/>
                </a:solidFill>
                <a:latin typeface="Arial" panose="020B0604020202020204" pitchFamily="34" charset="0"/>
                <a:cs typeface="Arial" panose="020B0604020202020204" pitchFamily="34" charset="0"/>
              </a:rPr>
              <a:t> </a:t>
            </a:r>
            <a:r>
              <a:rPr lang="en-US" altLang="zh-CN" sz="2000" i="1" u="sng" dirty="0">
                <a:solidFill>
                  <a:prstClr val="black"/>
                </a:solidFill>
                <a:latin typeface="Arial" panose="020B0604020202020204" pitchFamily="34" charset="0"/>
                <a:cs typeface="Arial" panose="020B0604020202020204" pitchFamily="34" charset="0"/>
              </a:rPr>
              <a:t>0.75</a:t>
            </a:r>
            <a:r>
              <a:rPr lang="zh-CN" altLang="en-US" sz="2000" i="1" u="sng" dirty="0">
                <a:solidFill>
                  <a:prstClr val="black"/>
                </a:solidFill>
                <a:latin typeface="Arial" panose="020B0604020202020204" pitchFamily="34" charset="0"/>
                <a:cs typeface="Arial" panose="020B0604020202020204" pitchFamily="34" charset="0"/>
              </a:rPr>
              <a:t> </a:t>
            </a:r>
            <a:r>
              <a:rPr lang="en-US" altLang="zh-CN" sz="2000" i="1" u="sng" dirty="0">
                <a:solidFill>
                  <a:prstClr val="black"/>
                </a:solidFill>
                <a:latin typeface="Arial" panose="020B0604020202020204" pitchFamily="34" charset="0"/>
                <a:cs typeface="Arial" panose="020B0604020202020204" pitchFamily="34" charset="0"/>
              </a:rPr>
              <a:t>indicates</a:t>
            </a:r>
            <a:r>
              <a:rPr lang="zh-CN" altLang="en-US" sz="2000" i="1" u="sng" dirty="0">
                <a:solidFill>
                  <a:prstClr val="black"/>
                </a:solidFill>
                <a:latin typeface="Arial" panose="020B0604020202020204" pitchFamily="34" charset="0"/>
                <a:cs typeface="Arial" panose="020B0604020202020204" pitchFamily="34" charset="0"/>
              </a:rPr>
              <a:t> </a:t>
            </a:r>
            <a:r>
              <a:rPr lang="en-US" altLang="zh-CN" sz="2000" i="1" u="sng" dirty="0">
                <a:solidFill>
                  <a:prstClr val="black"/>
                </a:solidFill>
                <a:latin typeface="Arial" panose="020B0604020202020204" pitchFamily="34" charset="0"/>
                <a:cs typeface="Arial" panose="020B0604020202020204" pitchFamily="34" charset="0"/>
              </a:rPr>
              <a:t>the</a:t>
            </a:r>
            <a:r>
              <a:rPr lang="zh-CN" altLang="en-US" sz="2000" i="1" u="sng" dirty="0">
                <a:solidFill>
                  <a:prstClr val="black"/>
                </a:solidFill>
                <a:latin typeface="Arial" panose="020B0604020202020204" pitchFamily="34" charset="0"/>
                <a:cs typeface="Arial" panose="020B0604020202020204" pitchFamily="34" charset="0"/>
              </a:rPr>
              <a:t> </a:t>
            </a:r>
            <a:r>
              <a:rPr lang="en-US" altLang="zh-CN" sz="2000" i="1" u="sng" dirty="0">
                <a:solidFill>
                  <a:prstClr val="black"/>
                </a:solidFill>
                <a:latin typeface="Arial" panose="020B0604020202020204" pitchFamily="34" charset="0"/>
                <a:cs typeface="Arial" panose="020B0604020202020204" pitchFamily="34" charset="0"/>
              </a:rPr>
              <a:t>positive</a:t>
            </a:r>
            <a:r>
              <a:rPr lang="zh-CN" altLang="en-US" sz="2000" i="1" u="sng" dirty="0">
                <a:solidFill>
                  <a:prstClr val="black"/>
                </a:solidFill>
                <a:latin typeface="Arial" panose="020B0604020202020204" pitchFamily="34" charset="0"/>
                <a:cs typeface="Arial" panose="020B0604020202020204" pitchFamily="34" charset="0"/>
              </a:rPr>
              <a:t> </a:t>
            </a:r>
            <a:r>
              <a:rPr lang="en-US" altLang="zh-CN" sz="2000" i="1" u="sng" dirty="0">
                <a:solidFill>
                  <a:prstClr val="black"/>
                </a:solidFill>
                <a:latin typeface="Arial" panose="020B0604020202020204" pitchFamily="34" charset="0"/>
                <a:cs typeface="Arial" panose="020B0604020202020204" pitchFamily="34" charset="0"/>
              </a:rPr>
              <a:t>relationship</a:t>
            </a:r>
            <a:r>
              <a:rPr lang="zh-CN" altLang="en-US" sz="2000" i="1" u="sng" dirty="0">
                <a:solidFill>
                  <a:prstClr val="black"/>
                </a:solidFill>
                <a:latin typeface="Arial" panose="020B0604020202020204" pitchFamily="34" charset="0"/>
                <a:cs typeface="Arial" panose="020B0604020202020204" pitchFamily="34" charset="0"/>
              </a:rPr>
              <a:t> </a:t>
            </a:r>
            <a:r>
              <a:rPr lang="en-US" altLang="zh-CN" sz="2000" i="1" u="sng" dirty="0">
                <a:solidFill>
                  <a:prstClr val="black"/>
                </a:solidFill>
                <a:latin typeface="Arial" panose="020B0604020202020204" pitchFamily="34" charset="0"/>
                <a:cs typeface="Arial" panose="020B0604020202020204" pitchFamily="34" charset="0"/>
              </a:rPr>
              <a:t>between</a:t>
            </a:r>
            <a:r>
              <a:rPr lang="zh-CN" altLang="en-US" sz="2000" i="1" u="sng" dirty="0">
                <a:solidFill>
                  <a:prstClr val="black"/>
                </a:solidFill>
                <a:latin typeface="Arial" panose="020B0604020202020204" pitchFamily="34" charset="0"/>
                <a:cs typeface="Arial" panose="020B0604020202020204" pitchFamily="34" charset="0"/>
              </a:rPr>
              <a:t> </a:t>
            </a:r>
            <a:r>
              <a:rPr lang="en-US" altLang="zh-CN" sz="2000" i="1" u="sng" dirty="0">
                <a:solidFill>
                  <a:prstClr val="black"/>
                </a:solidFill>
                <a:latin typeface="Arial" panose="020B0604020202020204" pitchFamily="34" charset="0"/>
                <a:cs typeface="Arial" panose="020B0604020202020204" pitchFamily="34" charset="0"/>
              </a:rPr>
              <a:t>the</a:t>
            </a:r>
            <a:r>
              <a:rPr lang="zh-CN" altLang="en-US" sz="2000" i="1" u="sng" dirty="0">
                <a:solidFill>
                  <a:prstClr val="black"/>
                </a:solidFill>
                <a:latin typeface="Arial" panose="020B0604020202020204" pitchFamily="34" charset="0"/>
                <a:cs typeface="Arial" panose="020B0604020202020204" pitchFamily="34" charset="0"/>
              </a:rPr>
              <a:t> </a:t>
            </a:r>
            <a:r>
              <a:rPr lang="en-US" altLang="zh-CN" sz="2000" i="1" u="sng" dirty="0">
                <a:solidFill>
                  <a:prstClr val="black"/>
                </a:solidFill>
                <a:latin typeface="Arial" panose="020B0604020202020204" pitchFamily="34" charset="0"/>
                <a:cs typeface="Arial" panose="020B0604020202020204" pitchFamily="34" charset="0"/>
              </a:rPr>
              <a:t>two</a:t>
            </a:r>
            <a:r>
              <a:rPr lang="zh-CN" altLang="en-US" sz="2000" i="1" u="sng" dirty="0">
                <a:solidFill>
                  <a:prstClr val="black"/>
                </a:solidFill>
                <a:latin typeface="Arial" panose="020B0604020202020204" pitchFamily="34" charset="0"/>
                <a:cs typeface="Arial" panose="020B0604020202020204" pitchFamily="34" charset="0"/>
              </a:rPr>
              <a:t> </a:t>
            </a:r>
            <a:r>
              <a:rPr lang="en-US" altLang="zh-CN" sz="2000" i="1" u="sng" dirty="0">
                <a:solidFill>
                  <a:prstClr val="black"/>
                </a:solidFill>
                <a:latin typeface="Arial" panose="020B0604020202020204" pitchFamily="34" charset="0"/>
                <a:cs typeface="Arial" panose="020B0604020202020204" pitchFamily="34" charset="0"/>
              </a:rPr>
              <a:t>factors.</a:t>
            </a:r>
            <a:endParaRPr kumimoji="0" lang="en-US" sz="2000" b="0" i="1"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4FCF41-B092-D976-712F-00DAC05274F6}"/>
                  </a:ext>
                </a:extLst>
              </p:cNvPr>
              <p:cNvSpPr txBox="1"/>
              <p:nvPr/>
            </p:nvSpPr>
            <p:spPr>
              <a:xfrm>
                <a:off x="6958362" y="3945897"/>
                <a:ext cx="5118410" cy="248177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200" dirty="0">
                    <a:solidFill>
                      <a:prstClr val="black"/>
                    </a:solidFill>
                    <a:latin typeface="Arial" panose="020B0604020202020204" pitchFamily="34" charset="0"/>
                    <a:ea typeface="等线" panose="02010600030101010101" pitchFamily="2" charset="-122"/>
                    <a:cs typeface="Arial" panose="020B0604020202020204" pitchFamily="34" charset="0"/>
                  </a:rPr>
                  <a:t>We</a:t>
                </a:r>
                <a:r>
                  <a:rPr lang="zh-CN" altLang="en-US" sz="2200" dirty="0">
                    <a:solidFill>
                      <a:prstClr val="black"/>
                    </a:solidFill>
                    <a:latin typeface="Arial" panose="020B0604020202020204" pitchFamily="34" charset="0"/>
                    <a:ea typeface="等线" panose="02010600030101010101" pitchFamily="2" charset="-122"/>
                    <a:cs typeface="Arial" panose="020B0604020202020204" pitchFamily="34" charset="0"/>
                  </a:rPr>
                  <a:t> </a:t>
                </a:r>
                <a:r>
                  <a:rPr lang="en-US" altLang="zh-CN" sz="2200" dirty="0">
                    <a:solidFill>
                      <a:prstClr val="black"/>
                    </a:solidFill>
                    <a:latin typeface="Arial" panose="020B0604020202020204" pitchFamily="34" charset="0"/>
                    <a:ea typeface="等线" panose="02010600030101010101" pitchFamily="2" charset="-122"/>
                    <a:cs typeface="Arial" panose="020B0604020202020204" pitchFamily="34" charset="0"/>
                  </a:rPr>
                  <a:t>can</a:t>
                </a:r>
                <a:r>
                  <a:rPr lang="zh-CN" altLang="en-US" sz="2200" dirty="0">
                    <a:solidFill>
                      <a:prstClr val="black"/>
                    </a:solidFill>
                    <a:latin typeface="Arial" panose="020B0604020202020204" pitchFamily="34" charset="0"/>
                    <a:ea typeface="等线" panose="02010600030101010101" pitchFamily="2" charset="-122"/>
                    <a:cs typeface="Arial" panose="020B0604020202020204" pitchFamily="34" charset="0"/>
                  </a:rPr>
                  <a:t> </a:t>
                </a:r>
                <a:r>
                  <a:rPr lang="en-US" altLang="zh-CN" sz="2200" dirty="0">
                    <a:solidFill>
                      <a:prstClr val="black"/>
                    </a:solidFill>
                    <a:latin typeface="Arial" panose="020B0604020202020204" pitchFamily="34" charset="0"/>
                    <a:ea typeface="等线" panose="02010600030101010101" pitchFamily="2" charset="-122"/>
                    <a:cs typeface="Arial" panose="020B0604020202020204" pitchFamily="34" charset="0"/>
                  </a:rPr>
                  <a:t>make</a:t>
                </a:r>
                <a:r>
                  <a:rPr lang="zh-CN" altLang="en-US" sz="2200" dirty="0">
                    <a:solidFill>
                      <a:prstClr val="black"/>
                    </a:solidFill>
                    <a:latin typeface="Arial" panose="020B0604020202020204" pitchFamily="34" charset="0"/>
                    <a:ea typeface="等线" panose="02010600030101010101" pitchFamily="2" charset="-122"/>
                    <a:cs typeface="Arial" panose="020B0604020202020204" pitchFamily="34" charset="0"/>
                  </a:rPr>
                  <a:t> </a:t>
                </a:r>
                <a:r>
                  <a:rPr lang="en-US" altLang="zh-CN" sz="2200" dirty="0">
                    <a:solidFill>
                      <a:prstClr val="black"/>
                    </a:solidFill>
                    <a:latin typeface="Arial" panose="020B0604020202020204" pitchFamily="34" charset="0"/>
                    <a:ea typeface="等线" panose="02010600030101010101" pitchFamily="2" charset="-122"/>
                    <a:cs typeface="Arial" panose="020B0604020202020204" pitchFamily="34" charset="0"/>
                  </a:rPr>
                  <a:t>it</a:t>
                </a:r>
                <a:r>
                  <a:rPr lang="zh-CN" altLang="en-US" sz="2200" dirty="0">
                    <a:solidFill>
                      <a:prstClr val="black"/>
                    </a:solidFill>
                    <a:latin typeface="Arial" panose="020B0604020202020204" pitchFamily="34" charset="0"/>
                    <a:ea typeface="等线" panose="02010600030101010101" pitchFamily="2" charset="-122"/>
                    <a:cs typeface="Arial" panose="020B0604020202020204" pitchFamily="34" charset="0"/>
                  </a:rPr>
                  <a:t> </a:t>
                </a:r>
                <a:r>
                  <a:rPr lang="en-US" altLang="zh-CN" sz="2200" dirty="0">
                    <a:solidFill>
                      <a:prstClr val="black"/>
                    </a:solidFill>
                    <a:latin typeface="Arial" panose="020B0604020202020204" pitchFamily="34" charset="0"/>
                    <a:ea typeface="等线" panose="02010600030101010101" pitchFamily="2" charset="-122"/>
                    <a:cs typeface="Arial" panose="020B0604020202020204" pitchFamily="34" charset="0"/>
                  </a:rPr>
                  <a:t>more</a:t>
                </a:r>
                <a:r>
                  <a:rPr lang="zh-CN" altLang="en-US" sz="2200" dirty="0">
                    <a:solidFill>
                      <a:prstClr val="black"/>
                    </a:solidFill>
                    <a:latin typeface="Arial" panose="020B0604020202020204" pitchFamily="34" charset="0"/>
                    <a:ea typeface="等线" panose="02010600030101010101" pitchFamily="2" charset="-122"/>
                    <a:cs typeface="Arial" panose="020B0604020202020204" pitchFamily="34" charset="0"/>
                  </a:rPr>
                  <a:t> </a:t>
                </a:r>
                <a:r>
                  <a:rPr lang="en-US" altLang="zh-CN" sz="2200" dirty="0">
                    <a:solidFill>
                      <a:prstClr val="black"/>
                    </a:solidFill>
                    <a:latin typeface="Arial" panose="020B0604020202020204" pitchFamily="34" charset="0"/>
                    <a:ea typeface="等线" panose="02010600030101010101" pitchFamily="2" charset="-122"/>
                    <a:cs typeface="Arial" panose="020B0604020202020204" pitchFamily="34" charset="0"/>
                  </a:rPr>
                  <a:t>formal</a:t>
                </a:r>
              </a:p>
              <a:p>
                <a:pPr marL="800100" lvl="1" indent="-342900">
                  <a:lnSpc>
                    <a:spcPct val="90000"/>
                  </a:lnSpc>
                  <a:spcBef>
                    <a:spcPts val="1000"/>
                  </a:spcBef>
                  <a:buFont typeface="Courier New" panose="02070309020205020404" pitchFamily="49" charset="0"/>
                  <a:buChar char="o"/>
                  <a:defRPr/>
                </a:pPr>
                <a14:m>
                  <m:oMath xmlns:m="http://schemas.openxmlformats.org/officeDocument/2006/math">
                    <m:f>
                      <m:fPr>
                        <m:ctrlPr>
                          <a:rPr lang="en-US" altLang="zh-CN" sz="2000" i="1">
                            <a:solidFill>
                              <a:prstClr val="black"/>
                            </a:solidFill>
                            <a:latin typeface="Cambria Math" panose="02040503050406030204" pitchFamily="18" charset="0"/>
                            <a:ea typeface="等线" panose="02010600030101010101" pitchFamily="2" charset="-122"/>
                            <a:cs typeface="Arial" panose="020B0604020202020204" pitchFamily="34" charset="0"/>
                          </a:rPr>
                        </m:ctrlPr>
                      </m:fPr>
                      <m:num>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a:solidFill>
                                  <a:prstClr val="black"/>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a:solidFill>
                                  <a:prstClr val="black"/>
                                </a:solidFill>
                                <a:latin typeface="Cambria Math" panose="02040503050406030204" pitchFamily="18" charset="0"/>
                                <a:ea typeface="Cambria Math" panose="02040503050406030204" pitchFamily="18" charset="0"/>
                                <a:cs typeface="Arial" panose="020B0604020202020204" pitchFamily="34" charset="0"/>
                              </a:rPr>
                              <m:t>h</m:t>
                            </m:r>
                          </m:e>
                          <m:sub>
                            <m:r>
                              <a:rPr lang="en-US" altLang="zh-CN" sz="2000" b="0" i="1">
                                <a:solidFill>
                                  <a:prstClr val="black"/>
                                </a:solidFill>
                                <a:latin typeface="Cambria Math" panose="02040503050406030204" pitchFamily="18" charset="0"/>
                                <a:ea typeface="Cambria Math" panose="02040503050406030204" pitchFamily="18" charset="0"/>
                                <a:cs typeface="Arial" panose="020B0604020202020204" pitchFamily="34" charset="0"/>
                              </a:rPr>
                              <m:t>𝜃</m:t>
                            </m:r>
                          </m:sub>
                        </m:sSub>
                        <m:r>
                          <a:rPr lang="en-US" altLang="zh-CN" sz="2000" b="0" i="1">
                            <a:solidFill>
                              <a:prstClr val="black"/>
                            </a:solidFill>
                            <a:latin typeface="Cambria Math" panose="02040503050406030204" pitchFamily="18" charset="0"/>
                            <a:ea typeface="Cambria Math" panose="02040503050406030204" pitchFamily="18" charset="0"/>
                            <a:cs typeface="Arial" panose="020B0604020202020204" pitchFamily="34" charset="0"/>
                          </a:rPr>
                          <m:t>(</m:t>
                        </m:r>
                        <m:r>
                          <a:rPr lang="en-US" altLang="zh-CN" sz="2000" b="1" i="1">
                            <a:solidFill>
                              <a:prstClr val="black"/>
                            </a:solidFill>
                            <a:latin typeface="Cambria Math" panose="02040503050406030204" pitchFamily="18" charset="0"/>
                            <a:ea typeface="Cambria Math" panose="02040503050406030204" pitchFamily="18" charset="0"/>
                            <a:cs typeface="Arial" panose="020B0604020202020204" pitchFamily="34" charset="0"/>
                          </a:rPr>
                          <m:t>𝒙</m:t>
                        </m:r>
                        <m:r>
                          <a:rPr lang="en-US" altLang="zh-CN" sz="2000" b="0" i="1">
                            <a:solidFill>
                              <a:prstClr val="black"/>
                            </a:solidFill>
                            <a:latin typeface="Cambria Math" panose="02040503050406030204" pitchFamily="18" charset="0"/>
                            <a:ea typeface="Cambria Math" panose="02040503050406030204" pitchFamily="18" charset="0"/>
                            <a:cs typeface="Arial" panose="020B0604020202020204" pitchFamily="34" charset="0"/>
                          </a:rPr>
                          <m:t>)</m:t>
                        </m:r>
                      </m:num>
                      <m:den>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a:solidFill>
                                  <a:prstClr val="black"/>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a:solidFill>
                                  <a:prstClr val="black"/>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zh-CN" sz="2000" b="0" i="1">
                                <a:solidFill>
                                  <a:prstClr val="black"/>
                                </a:solidFill>
                                <a:latin typeface="Cambria Math" panose="02040503050406030204" pitchFamily="18" charset="0"/>
                                <a:ea typeface="Cambria Math" panose="02040503050406030204" pitchFamily="18" charset="0"/>
                                <a:cs typeface="Arial" panose="020B0604020202020204" pitchFamily="34" charset="0"/>
                              </a:rPr>
                              <m:t>𝑖</m:t>
                            </m:r>
                          </m:sub>
                        </m:sSub>
                      </m:den>
                    </m:f>
                    <m:r>
                      <a:rPr lang="en-US" altLang="zh-CN" sz="2000" b="0" i="0">
                        <a:solidFill>
                          <a:prstClr val="black"/>
                        </a:solidFill>
                        <a:latin typeface="Cambria Math" panose="02040503050406030204" pitchFamily="18" charset="0"/>
                        <a:ea typeface="等线" panose="02010600030101010101" pitchFamily="2" charset="-122"/>
                        <a:cs typeface="Arial" panose="020B0604020202020204" pitchFamily="34" charset="0"/>
                      </a:rPr>
                      <m:t>=</m:t>
                    </m:r>
                    <m:sSub>
                      <m:sSubPr>
                        <m:ctrlPr>
                          <a:rPr lang="en-US" altLang="zh-CN" sz="2000" b="0" i="1">
                            <a:solidFill>
                              <a:prstClr val="black"/>
                            </a:solidFill>
                            <a:latin typeface="Cambria Math" panose="02040503050406030204" pitchFamily="18" charset="0"/>
                            <a:ea typeface="等线" panose="02010600030101010101" pitchFamily="2" charset="-122"/>
                            <a:cs typeface="Arial" panose="020B0604020202020204" pitchFamily="34" charset="0"/>
                          </a:rPr>
                        </m:ctrlPr>
                      </m:sSubPr>
                      <m:e>
                        <m:r>
                          <a:rPr lang="en-US" altLang="zh-CN" sz="2000" b="0" i="1">
                            <a:solidFill>
                              <a:prstClr val="black"/>
                            </a:solidFill>
                            <a:latin typeface="Cambria Math" panose="02040503050406030204" pitchFamily="18" charset="0"/>
                            <a:ea typeface="等线" panose="02010600030101010101" pitchFamily="2" charset="-122"/>
                            <a:cs typeface="Arial" panose="020B0604020202020204" pitchFamily="34" charset="0"/>
                          </a:rPr>
                          <m:t>𝜃</m:t>
                        </m:r>
                      </m:e>
                      <m:sub>
                        <m:r>
                          <a:rPr lang="en-US" altLang="zh-CN" sz="2000" b="0" i="1">
                            <a:solidFill>
                              <a:prstClr val="black"/>
                            </a:solidFill>
                            <a:latin typeface="Cambria Math" panose="02040503050406030204" pitchFamily="18" charset="0"/>
                            <a:ea typeface="等线" panose="02010600030101010101" pitchFamily="2" charset="-122"/>
                            <a:cs typeface="Arial" panose="020B0604020202020204" pitchFamily="34" charset="0"/>
                          </a:rPr>
                          <m:t>𝑖</m:t>
                        </m:r>
                      </m:sub>
                    </m:sSub>
                  </m:oMath>
                </a14:m>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the</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gradient</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of</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the</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classifier</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with</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respect</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to</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the</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input</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feature</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14:m>
                  <m:oMath xmlns:m="http://schemas.openxmlformats.org/officeDocument/2006/math">
                    <m:sSub>
                      <m:sSubPr>
                        <m:ctrlP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𝑖</m:t>
                        </m:r>
                      </m:sub>
                    </m:sSub>
                  </m:oMath>
                </a14:m>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is</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the</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1" i="0" u="none" strike="noStrike" kern="1200" cap="none" spc="0" normalizeH="0" baseline="0" noProof="0" dirty="0">
                    <a:ln>
                      <a:noFill/>
                    </a:ln>
                    <a:solidFill>
                      <a:schemeClr val="accent1">
                        <a:lumMod val="40000"/>
                        <a:lumOff val="60000"/>
                      </a:schemeClr>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directional</a:t>
                </a:r>
                <a:r>
                  <a:rPr kumimoji="0" lang="zh-CN" altLang="en-US" sz="2000" b="1" i="0" u="none" strike="noStrike" kern="1200" cap="none" spc="0" normalizeH="0" baseline="0" noProof="0" dirty="0">
                    <a:ln>
                      <a:noFill/>
                    </a:ln>
                    <a:solidFill>
                      <a:schemeClr val="accent1">
                        <a:lumMod val="40000"/>
                        <a:lumOff val="60000"/>
                      </a:schemeClr>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1" i="0" u="none" strike="noStrike" kern="1200" cap="none" spc="0" normalizeH="0" baseline="0" noProof="0" dirty="0">
                    <a:ln>
                      <a:noFill/>
                    </a:ln>
                    <a:solidFill>
                      <a:schemeClr val="accent1">
                        <a:lumMod val="40000"/>
                        <a:lumOff val="60000"/>
                      </a:schemeClr>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importance</a:t>
                </a:r>
                <a:r>
                  <a:rPr kumimoji="0" lang="zh-CN" altLang="en-US" sz="20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of</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the</a:t>
                </a:r>
                <a:r>
                  <a:rPr kumimoji="0" lang="zh-CN" altLang="en-US"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rPr>
                  <a:t>feature.</a:t>
                </a:r>
              </a:p>
              <a:p>
                <a:pPr marL="800100" lvl="1" indent="-342900">
                  <a:lnSpc>
                    <a:spcPct val="90000"/>
                  </a:lnSpc>
                  <a:spcBef>
                    <a:spcPts val="1000"/>
                  </a:spcBef>
                  <a:buFont typeface="Courier New" panose="02070309020205020404" pitchFamily="49" charset="0"/>
                  <a:buChar char="o"/>
                  <a:defRPr/>
                </a:pPr>
                <a:r>
                  <a:rPr lang="en-US" altLang="zh-CN" sz="20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absolute</a:t>
                </a:r>
                <a:r>
                  <a:rPr lang="zh-CN" altLang="en-US" sz="20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gradient</a:t>
                </a:r>
                <a:r>
                  <a:rPr lang="zh-CN" altLang="en-US" sz="20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indicates</a:t>
                </a:r>
                <a:r>
                  <a:rPr lang="zh-CN" altLang="en-US" sz="20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b="1" dirty="0">
                    <a:solidFill>
                      <a:schemeClr val="accent1">
                        <a:lumMod val="40000"/>
                        <a:lumOff val="60000"/>
                      </a:schemeClr>
                    </a:solidFill>
                    <a:latin typeface="Microsoft YaHei UI" panose="020B0503020204020204" pitchFamily="34" charset="-122"/>
                    <a:ea typeface="Microsoft YaHei UI" panose="020B0503020204020204" pitchFamily="34" charset="-122"/>
                    <a:cs typeface="Arial" panose="020B0604020202020204" pitchFamily="34" charset="0"/>
                  </a:rPr>
                  <a:t>absolute</a:t>
                </a:r>
                <a:r>
                  <a:rPr lang="zh-CN" altLang="en-US" sz="2000" b="1" dirty="0">
                    <a:solidFill>
                      <a:schemeClr val="accent1">
                        <a:lumMod val="40000"/>
                        <a:lumOff val="60000"/>
                      </a:schemeClr>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b="1" dirty="0">
                    <a:solidFill>
                      <a:schemeClr val="accent1">
                        <a:lumMod val="40000"/>
                        <a:lumOff val="60000"/>
                      </a:schemeClr>
                    </a:solidFill>
                    <a:latin typeface="Microsoft YaHei UI" panose="020B0503020204020204" pitchFamily="34" charset="-122"/>
                    <a:ea typeface="Microsoft YaHei UI" panose="020B0503020204020204" pitchFamily="34" charset="-122"/>
                    <a:cs typeface="Arial" panose="020B0604020202020204" pitchFamily="34" charset="0"/>
                  </a:rPr>
                  <a:t>importance</a:t>
                </a:r>
                <a:r>
                  <a:rPr lang="en-US" altLang="zh-CN" sz="2000" dirty="0">
                    <a:solidFill>
                      <a:prstClr val="black"/>
                    </a:solidFill>
                    <a:latin typeface="Microsoft YaHei UI" panose="020B0503020204020204" pitchFamily="34" charset="-122"/>
                    <a:ea typeface="Microsoft YaHei UI" panose="020B0503020204020204" pitchFamily="34" charset="-122"/>
                    <a:cs typeface="Arial" panose="020B0604020202020204" pitchFamily="34" charset="0"/>
                  </a:rPr>
                  <a:t>.</a:t>
                </a:r>
                <a:endParaRPr kumimoji="0" lang="en-US" altLang="zh-CN" sz="2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endParaRPr>
              </a:p>
            </p:txBody>
          </p:sp>
        </mc:Choice>
        <mc:Fallback xmlns="">
          <p:sp>
            <p:nvSpPr>
              <p:cNvPr id="11" name="TextBox 10">
                <a:extLst>
                  <a:ext uri="{FF2B5EF4-FFF2-40B4-BE49-F238E27FC236}">
                    <a16:creationId xmlns:a16="http://schemas.microsoft.com/office/drawing/2014/main" id="{284FCF41-B092-D976-712F-00DAC05274F6}"/>
                  </a:ext>
                </a:extLst>
              </p:cNvPr>
              <p:cNvSpPr txBox="1">
                <a:spLocks noRot="1" noChangeAspect="1" noMove="1" noResize="1" noEditPoints="1" noAdjustHandles="1" noChangeArrowheads="1" noChangeShapeType="1" noTextEdit="1"/>
              </p:cNvSpPr>
              <p:nvPr/>
            </p:nvSpPr>
            <p:spPr>
              <a:xfrm>
                <a:off x="6958362" y="3945897"/>
                <a:ext cx="5118410" cy="2481770"/>
              </a:xfrm>
              <a:prstGeom prst="rect">
                <a:avLst/>
              </a:prstGeom>
              <a:blipFill>
                <a:blip r:embed="rId4"/>
                <a:stretch>
                  <a:fillRect l="-1238" t="-2551" r="-743" b="-4082"/>
                </a:stretch>
              </a:blipFill>
            </p:spPr>
            <p:txBody>
              <a:bodyPr/>
              <a:lstStyle/>
              <a:p>
                <a:r>
                  <a:rPr lang="en-CN">
                    <a:noFill/>
                  </a:rPr>
                  <a:t> </a:t>
                </a:r>
              </a:p>
            </p:txBody>
          </p:sp>
        </mc:Fallback>
      </mc:AlternateContent>
      <p:sp>
        <p:nvSpPr>
          <p:cNvPr id="14" name="Title 1">
            <a:extLst>
              <a:ext uri="{FF2B5EF4-FFF2-40B4-BE49-F238E27FC236}">
                <a16:creationId xmlns:a16="http://schemas.microsoft.com/office/drawing/2014/main" id="{7D7304E7-9275-9418-BB5C-BC8822FA2B68}"/>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Explaining</a:t>
            </a:r>
            <a:r>
              <a:rPr lang="zh-CN" altLang="en-US">
                <a:solidFill>
                  <a:srgbClr val="AC8E68"/>
                </a:solidFill>
                <a:latin typeface="Arial" panose="020B0604020202020204" pitchFamily="34" charset="0"/>
                <a:cs typeface="Arial" panose="020B0604020202020204" pitchFamily="34" charset="0"/>
              </a:rPr>
              <a:t> </a:t>
            </a:r>
            <a:r>
              <a:rPr lang="en-US">
                <a:solidFill>
                  <a:srgbClr val="AC8E68"/>
                </a:solidFill>
                <a:latin typeface="Arial" panose="020B0604020202020204" pitchFamily="34" charset="0"/>
                <a:cs typeface="Arial" panose="020B0604020202020204" pitchFamily="34" charset="0"/>
              </a:rPr>
              <a:t>binary </a:t>
            </a:r>
            <a:r>
              <a:rPr lang="en-US" altLang="zh-CN">
                <a:solidFill>
                  <a:srgbClr val="AC8E68"/>
                </a:solidFill>
                <a:latin typeface="Arial" panose="020B0604020202020204" pitchFamily="34" charset="0"/>
                <a:cs typeface="Arial" panose="020B0604020202020204" pitchFamily="34" charset="0"/>
              </a:rPr>
              <a:t>linear</a:t>
            </a:r>
            <a:r>
              <a:rPr lang="zh-CN" altLang="en-US">
                <a:solidFill>
                  <a:srgbClr val="AC8E68"/>
                </a:solidFill>
                <a:latin typeface="Arial" panose="020B0604020202020204" pitchFamily="34" charset="0"/>
                <a:cs typeface="Arial" panose="020B0604020202020204" pitchFamily="34" charset="0"/>
              </a:rPr>
              <a:t> </a:t>
            </a:r>
            <a:r>
              <a:rPr lang="en-US" altLang="zh-CN">
                <a:solidFill>
                  <a:srgbClr val="AC8E68"/>
                </a:solidFill>
                <a:latin typeface="Arial" panose="020B0604020202020204" pitchFamily="34" charset="0"/>
                <a:cs typeface="Arial" panose="020B0604020202020204" pitchFamily="34" charset="0"/>
              </a:rPr>
              <a:t>models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7822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6778A-1BF0-7A47-70EE-61A50654B6A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135055-58DD-17B5-26CD-1F5860CE335F}"/>
                  </a:ext>
                </a:extLst>
              </p:cNvPr>
              <p:cNvSpPr>
                <a:spLocks noGrp="1"/>
              </p:cNvSpPr>
              <p:nvPr>
                <p:ph idx="1"/>
              </p:nvPr>
            </p:nvSpPr>
            <p:spPr>
              <a:xfrm>
                <a:off x="684315" y="1378360"/>
                <a:ext cx="11225187" cy="4687904"/>
              </a:xfrm>
            </p:spPr>
            <p:txBody>
              <a:bodyPr>
                <a:normAutofit/>
              </a:bodyPr>
              <a:lstStyle/>
              <a:p>
                <a:r>
                  <a:rPr lang="en-US" sz="2200">
                    <a:latin typeface="Microsoft YaHei UI" panose="020B0503020204020204" pitchFamily="34" charset="-122"/>
                    <a:ea typeface="Microsoft YaHei UI" panose="020B0503020204020204" pitchFamily="34" charset="-122"/>
                    <a:cs typeface="Arial" panose="020B0604020202020204" pitchFamily="34" charset="0"/>
                  </a:rPr>
                  <a:t>Locall</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y</a:t>
                </a:r>
                <a:r>
                  <a:rPr 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explaining</a:t>
                </a:r>
                <a:endParaRPr lang="en-US" sz="220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endParaRPr lang="en-US" sz="200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000">
                    <a:latin typeface="Microsoft YaHei UI" panose="020B0503020204020204" pitchFamily="34" charset="-122"/>
                    <a:ea typeface="Microsoft YaHei UI" panose="020B0503020204020204" pitchFamily="34" charset="-122"/>
                    <a:cs typeface="Arial" panose="020B0604020202020204" pitchFamily="34" charset="0"/>
                  </a:rPr>
                  <a:t>For </a:t>
                </a:r>
                <a:r>
                  <a:rPr lang="en-US" altLang="zh-CN" sz="2000" i="1">
                    <a:latin typeface="Microsoft YaHei UI" panose="020B0503020204020204" pitchFamily="34" charset="-122"/>
                    <a:ea typeface="Microsoft YaHei UI" panose="020B0503020204020204" pitchFamily="34" charset="-122"/>
                    <a:cs typeface="Arial" panose="020B0604020202020204" pitchFamily="34" charset="0"/>
                  </a:rPr>
                  <a:t>an</a:t>
                </a:r>
                <a:r>
                  <a:rPr lang="en-US" sz="2000">
                    <a:latin typeface="Microsoft YaHei UI" panose="020B0503020204020204" pitchFamily="34" charset="-122"/>
                    <a:ea typeface="Microsoft YaHei UI" panose="020B0503020204020204" pitchFamily="34" charset="-122"/>
                    <a:cs typeface="Arial" panose="020B0604020202020204" pitchFamily="34" charset="0"/>
                  </a:rPr>
                  <a:t>     </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sz="2000">
                    <a:latin typeface="Microsoft YaHei UI" panose="020B0503020204020204" pitchFamily="34" charset="-122"/>
                    <a:ea typeface="Microsoft YaHei UI" panose="020B0503020204020204" pitchFamily="34" charset="-122"/>
                    <a:cs typeface="Arial" panose="020B0604020202020204" pitchFamily="34" charset="0"/>
                  </a:rPr>
                  <a:t>, the </a:t>
                </a:r>
                <a:r>
                  <a:rPr lang="en-CN" sz="2000">
                    <a:latin typeface="Microsoft YaHei UI" panose="020B0503020204020204" pitchFamily="34" charset="-122"/>
                    <a:ea typeface="Microsoft YaHei UI" panose="020B0503020204020204" pitchFamily="34" charset="-122"/>
                    <a:cs typeface="Arial" panose="020B0604020202020204" pitchFamily="34" charset="0"/>
                  </a:rPr>
                  <a:t>comp</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onent</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sz="2000">
                    <a:latin typeface="Microsoft YaHei UI" panose="020B0503020204020204" pitchFamily="34" charset="-122"/>
                    <a:ea typeface="Microsoft YaHei UI" panose="020B0503020204020204" pitchFamily="34" charset="-122"/>
                    <a:cs typeface="Arial" panose="020B0604020202020204" pitchFamily="34" charset="0"/>
                  </a:rPr>
                  <a:t> </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sz="2000">
                    <a:latin typeface="Microsoft YaHei UI" panose="020B0503020204020204" pitchFamily="34" charset="-122"/>
                    <a:ea typeface="Microsoft YaHei UI" panose="020B0503020204020204" pitchFamily="34" charset="-122"/>
                    <a:cs typeface="Arial" panose="020B0604020202020204" pitchFamily="34" charset="0"/>
                  </a:rPr>
                  <a:t>determines </a:t>
                </a:r>
                <a:r>
                  <a:rPr lang="en-CN" altLang="zh-CN" sz="2000">
                    <a:latin typeface="Microsoft YaHei UI" panose="020B0503020204020204" pitchFamily="34" charset="-122"/>
                    <a:ea typeface="Microsoft YaHei UI" panose="020B0503020204020204" pitchFamily="34" charset="-122"/>
                    <a:cs typeface="Arial" panose="020B0604020202020204" pitchFamily="34" charset="0"/>
                  </a:rPr>
                  <a:t>co</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ntribution</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output.</a:t>
                </a: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If</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have</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same</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sign,</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then</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have</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positive</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contribution.</a:t>
                </a: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r>
                  <a:rPr lang="en-US" sz="2000">
                    <a:latin typeface="Microsoft YaHei UI" panose="020B0503020204020204" pitchFamily="34" charset="-122"/>
                    <a:ea typeface="Microsoft YaHei UI" panose="020B0503020204020204" pitchFamily="34" charset="-122"/>
                    <a:cs typeface="Arial" panose="020B0604020202020204" pitchFamily="34" charset="0"/>
                  </a:rPr>
                  <a:t>Example</a:t>
                </a:r>
              </a:p>
              <a:p>
                <a:pPr lvl="1">
                  <a:buFont typeface="Courier New" panose="02070309020205020404" pitchFamily="49" charset="0"/>
                  <a:buChar char="o"/>
                </a:pPr>
                <a:endParaRPr lang="en-US" sz="2200">
                  <a:latin typeface="Arial" panose="020B0604020202020204" pitchFamily="34" charset="0"/>
                  <a:cs typeface="Arial" panose="020B0604020202020204" pitchFamily="34" charset="0"/>
                </a:endParaRPr>
              </a:p>
              <a:p>
                <a:pPr marL="457200" lvl="1" indent="0">
                  <a:buNone/>
                </a:pPr>
                <a:endParaRPr lang="en-US" sz="2200">
                  <a:latin typeface="Arial" panose="020B0604020202020204" pitchFamily="34" charset="0"/>
                  <a:cs typeface="Arial" panose="020B0604020202020204" pitchFamily="34" charset="0"/>
                </a:endParaRPr>
              </a:p>
              <a:p>
                <a:pPr lvl="2">
                  <a:buFont typeface="Wingdings" pitchFamily="2" charset="2"/>
                  <a:buChar char="§"/>
                </a:pPr>
                <a:r>
                  <a:rPr lang="en-US" altLang="zh-CN" sz="1800">
                    <a:latin typeface="Arial" panose="020B0604020202020204" pitchFamily="34" charset="0"/>
                    <a:cs typeface="Arial" panose="020B0604020202020204" pitchFamily="34" charset="0"/>
                  </a:rPr>
                  <a:t>With</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a</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positive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(negative,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resp.)</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income,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the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income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has</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positive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(negative,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resp.)</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contribution</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to</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the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approval.</a:t>
                </a:r>
              </a:p>
              <a:p>
                <a:pPr lvl="2">
                  <a:buFont typeface="Wingdings" pitchFamily="2" charset="2"/>
                  <a:buChar char="§"/>
                </a:pPr>
                <a:endParaRPr lang="en-US" sz="180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altLang="zh-CN" sz="2200">
                    <a:latin typeface="Arial" panose="020B0604020202020204" pitchFamily="34" charset="0"/>
                    <a:cs typeface="Arial" panose="020B0604020202020204" pitchFamily="34" charset="0"/>
                  </a:rPr>
                  <a:t>Why</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this</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is</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a</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local</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explanation:</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for</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a</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different</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person</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applicant,</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the</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component</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	</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will</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differ,</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and</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thus</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depends</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on</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the</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input</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a:t>
                </a:r>
              </a:p>
              <a:p>
                <a:pPr lvl="1">
                  <a:buFont typeface="Courier New" panose="02070309020205020404" pitchFamily="49" charset="0"/>
                  <a:buChar char="o"/>
                </a:pPr>
                <a:r>
                  <a:rPr lang="en-US" altLang="zh-CN" sz="2200">
                    <a:latin typeface="Arial" panose="020B0604020202020204" pitchFamily="34" charset="0"/>
                    <a:cs typeface="Arial" panose="020B0604020202020204" pitchFamily="34" charset="0"/>
                  </a:rPr>
                  <a:t>G</a:t>
                </a:r>
                <a:r>
                  <a:rPr lang="en-US" sz="2200">
                    <a:latin typeface="Arial" panose="020B0604020202020204" pitchFamily="34" charset="0"/>
                    <a:cs typeface="Arial" panose="020B0604020202020204" pitchFamily="34" charset="0"/>
                  </a:rPr>
                  <a:t>radient </a:t>
                </a:r>
                <a:r>
                  <a:rPr lang="en-US" altLang="zh-CN" sz="2200">
                    <a:latin typeface="Arial" panose="020B0604020202020204" pitchFamily="34" charset="0"/>
                    <a:cs typeface="Arial" panose="020B0604020202020204" pitchFamily="34" charset="0"/>
                  </a:rPr>
                  <a:t>multiplied</a:t>
                </a:r>
                <a:r>
                  <a:rPr lang="zh-CN" altLang="en-US" sz="2200">
                    <a:latin typeface="Arial" panose="020B0604020202020204" pitchFamily="34" charset="0"/>
                    <a:cs typeface="Arial" panose="020B0604020202020204" pitchFamily="34" charset="0"/>
                  </a:rPr>
                  <a:t> </a:t>
                </a:r>
                <a:r>
                  <a:rPr lang="en-US" sz="2200">
                    <a:latin typeface="Arial" panose="020B0604020202020204" pitchFamily="34" charset="0"/>
                    <a:cs typeface="Arial" panose="020B0604020202020204" pitchFamily="34" charset="0"/>
                  </a:rPr>
                  <a:t>the input feature</a:t>
                </a:r>
                <a:r>
                  <a:rPr lang="zh-CN" altLang="en-US" sz="2200">
                    <a:latin typeface="Arial" panose="020B0604020202020204" pitchFamily="34" charset="0"/>
                    <a:cs typeface="Arial" panose="020B0604020202020204" pitchFamily="34" charset="0"/>
                  </a:rPr>
                  <a:t> </a:t>
                </a:r>
                <a:r>
                  <a:rPr lang="en-US" altLang="zh-CN" sz="2000">
                    <a:solidFill>
                      <a:prstClr val="black"/>
                    </a:solidFill>
                    <a:cs typeface="Arial" panose="020B0604020202020204" pitchFamily="34" charset="0"/>
                  </a:rPr>
                  <a:t> </a:t>
                </a:r>
                <a14:m>
                  <m:oMath xmlns:m="http://schemas.openxmlformats.org/officeDocument/2006/math">
                    <m:f>
                      <m:fPr>
                        <m:ctrlPr>
                          <a:rPr lang="en-US" altLang="zh-CN" sz="2000" i="1">
                            <a:solidFill>
                              <a:prstClr val="black"/>
                            </a:solidFill>
                            <a:latin typeface="Cambria Math" panose="02040503050406030204" pitchFamily="18" charset="0"/>
                            <a:cs typeface="Arial" panose="020B0604020202020204" pitchFamily="34" charset="0"/>
                          </a:rPr>
                        </m:ctrlPr>
                      </m:fPr>
                      <m:num>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h</m:t>
                            </m:r>
                          </m:e>
                          <m:sub>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𝜃</m:t>
                            </m:r>
                          </m:sub>
                        </m:sSub>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m:t>
                        </m:r>
                        <m:r>
                          <a:rPr lang="en-US" altLang="zh-CN" sz="2000" b="1" i="1">
                            <a:solidFill>
                              <a:prstClr val="black"/>
                            </a:solidFill>
                            <a:latin typeface="Cambria Math" panose="02040503050406030204" pitchFamily="18" charset="0"/>
                            <a:ea typeface="Cambria Math" panose="02040503050406030204" pitchFamily="18" charset="0"/>
                            <a:cs typeface="Arial" panose="020B0604020202020204" pitchFamily="34" charset="0"/>
                          </a:rPr>
                          <m:t>𝒙</m:t>
                        </m:r>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m:t>
                        </m:r>
                      </m:num>
                      <m:den>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𝑖</m:t>
                            </m:r>
                          </m:sub>
                        </m:sSub>
                      </m:den>
                    </m:f>
                    <m:sSub>
                      <m:sSubPr>
                        <m:ctrlP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zh-CN" sz="2000" i="1">
                            <a:solidFill>
                              <a:prstClr val="black"/>
                            </a:solidFill>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a:solidFill>
                          <a:prstClr val="black"/>
                        </a:solidFill>
                        <a:latin typeface="Cambria Math" panose="02040503050406030204" pitchFamily="18" charset="0"/>
                        <a:cs typeface="Arial" panose="020B0604020202020204" pitchFamily="34" charset="0"/>
                      </a:rPr>
                      <m:t>=</m:t>
                    </m:r>
                    <m:sSub>
                      <m:sSubPr>
                        <m:ctrlPr>
                          <a:rPr lang="en-US" altLang="zh-CN" sz="2000" i="1">
                            <a:solidFill>
                              <a:prstClr val="black"/>
                            </a:solidFill>
                            <a:latin typeface="Cambria Math" panose="02040503050406030204" pitchFamily="18" charset="0"/>
                            <a:cs typeface="Arial" panose="020B0604020202020204" pitchFamily="34" charset="0"/>
                          </a:rPr>
                        </m:ctrlPr>
                      </m:sSubPr>
                      <m:e>
                        <m:r>
                          <a:rPr lang="en-US" altLang="zh-CN" sz="2000" i="1">
                            <a:solidFill>
                              <a:prstClr val="black"/>
                            </a:solidFill>
                            <a:latin typeface="Cambria Math" panose="02040503050406030204" pitchFamily="18" charset="0"/>
                            <a:cs typeface="Arial" panose="020B0604020202020204" pitchFamily="34" charset="0"/>
                          </a:rPr>
                          <m:t>𝜃</m:t>
                        </m:r>
                      </m:e>
                      <m:sub>
                        <m:r>
                          <a:rPr lang="en-US" altLang="zh-CN" sz="2000" i="1">
                            <a:solidFill>
                              <a:prstClr val="black"/>
                            </a:solidFill>
                            <a:latin typeface="Cambria Math" panose="02040503050406030204" pitchFamily="18" charset="0"/>
                            <a:cs typeface="Arial" panose="020B0604020202020204" pitchFamily="34" charset="0"/>
                          </a:rPr>
                          <m:t>𝑖</m:t>
                        </m:r>
                      </m:sub>
                    </m:sSub>
                    <m:sSub>
                      <m:sSubPr>
                        <m:ctrlPr>
                          <a:rPr lang="en-US" altLang="zh-CN" sz="2000" i="1">
                            <a:solidFill>
                              <a:prstClr val="black"/>
                            </a:solidFill>
                            <a:latin typeface="Cambria Math" panose="02040503050406030204" pitchFamily="18" charset="0"/>
                            <a:cs typeface="Arial" panose="020B0604020202020204" pitchFamily="34" charset="0"/>
                          </a:rPr>
                        </m:ctrlPr>
                      </m:sSubPr>
                      <m:e>
                        <m:r>
                          <a:rPr lang="en-US" altLang="zh-CN" sz="2000" i="1">
                            <a:solidFill>
                              <a:prstClr val="black"/>
                            </a:solidFill>
                            <a:latin typeface="Cambria Math" panose="02040503050406030204" pitchFamily="18" charset="0"/>
                            <a:cs typeface="Arial" panose="020B0604020202020204" pitchFamily="34" charset="0"/>
                          </a:rPr>
                          <m:t>𝑥</m:t>
                        </m:r>
                      </m:e>
                      <m:sub>
                        <m:r>
                          <a:rPr lang="en-US" altLang="zh-CN" sz="2000" i="1">
                            <a:solidFill>
                              <a:prstClr val="black"/>
                            </a:solidFill>
                            <a:latin typeface="Cambria Math" panose="02040503050406030204" pitchFamily="18" charset="0"/>
                            <a:cs typeface="Arial" panose="020B0604020202020204" pitchFamily="34" charset="0"/>
                          </a:rPr>
                          <m:t>𝑖</m:t>
                        </m:r>
                      </m:sub>
                    </m:sSub>
                    <m:r>
                      <a:rPr lang="en-US" altLang="zh-CN" sz="2000" i="1">
                        <a:solidFill>
                          <a:prstClr val="black"/>
                        </a:solidFill>
                        <a:latin typeface="Cambria Math" panose="02040503050406030204" pitchFamily="18" charset="0"/>
                        <a:cs typeface="Arial" panose="020B0604020202020204" pitchFamily="34" charset="0"/>
                      </a:rPr>
                      <m:t> </m:t>
                    </m:r>
                  </m:oMath>
                </a14:m>
                <a:r>
                  <a:rPr lang="en-US" sz="2200">
                    <a:latin typeface="Arial" panose="020B0604020202020204" pitchFamily="34" charset="0"/>
                    <a:cs typeface="Arial" panose="020B0604020202020204" pitchFamily="34" charset="0"/>
                  </a:rPr>
                  <a:t>is</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a</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local</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importance</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score</a:t>
                </a:r>
                <a:r>
                  <a:rPr lang="en-US" sz="2200">
                    <a:latin typeface="Arial" panose="020B0604020202020204" pitchFamily="34" charset="0"/>
                    <a:cs typeface="Arial" panose="020B0604020202020204" pitchFamily="34" charset="0"/>
                  </a:rPr>
                  <a:t>.</a:t>
                </a:r>
              </a:p>
            </p:txBody>
          </p:sp>
        </mc:Choice>
        <mc:Fallback xmlns="">
          <p:sp>
            <p:nvSpPr>
              <p:cNvPr id="3" name="Content Placeholder 2">
                <a:extLst>
                  <a:ext uri="{FF2B5EF4-FFF2-40B4-BE49-F238E27FC236}">
                    <a16:creationId xmlns:a16="http://schemas.microsoft.com/office/drawing/2014/main" id="{46135055-58DD-17B5-26CD-1F5860CE335F}"/>
                  </a:ext>
                </a:extLst>
              </p:cNvPr>
              <p:cNvSpPr>
                <a:spLocks noGrp="1" noRot="1" noChangeAspect="1" noMove="1" noResize="1" noEditPoints="1" noAdjustHandles="1" noChangeArrowheads="1" noChangeShapeType="1" noTextEdit="1"/>
              </p:cNvSpPr>
              <p:nvPr>
                <p:ph idx="1"/>
              </p:nvPr>
            </p:nvSpPr>
            <p:spPr>
              <a:xfrm>
                <a:off x="684315" y="1378360"/>
                <a:ext cx="11225187" cy="4687904"/>
              </a:xfrm>
              <a:blipFill>
                <a:blip r:embed="rId3"/>
                <a:stretch>
                  <a:fillRect l="-565" t="-1622"/>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6C74F372-E8ED-4806-AC9A-FA69A0EBA889}"/>
              </a:ext>
            </a:extLst>
          </p:cNvPr>
          <p:cNvPicPr>
            <a:picLocks noChangeAspect="1"/>
          </p:cNvPicPr>
          <p:nvPr/>
        </p:nvPicPr>
        <p:blipFill>
          <a:blip r:embed="rId4"/>
          <a:stretch>
            <a:fillRect/>
          </a:stretch>
        </p:blipFill>
        <p:spPr>
          <a:xfrm>
            <a:off x="3492318" y="1358158"/>
            <a:ext cx="5434598" cy="364867"/>
          </a:xfrm>
          <a:prstGeom prst="rect">
            <a:avLst/>
          </a:prstGeom>
        </p:spPr>
      </p:pic>
      <p:pic>
        <p:nvPicPr>
          <p:cNvPr id="7" name="Picture 6">
            <a:extLst>
              <a:ext uri="{FF2B5EF4-FFF2-40B4-BE49-F238E27FC236}">
                <a16:creationId xmlns:a16="http://schemas.microsoft.com/office/drawing/2014/main" id="{ADD8D24B-0697-C23F-C423-2463D394C4AE}"/>
              </a:ext>
            </a:extLst>
          </p:cNvPr>
          <p:cNvPicPr>
            <a:picLocks noChangeAspect="1"/>
          </p:cNvPicPr>
          <p:nvPr/>
        </p:nvPicPr>
        <p:blipFill>
          <a:blip r:embed="rId5"/>
          <a:stretch>
            <a:fillRect/>
          </a:stretch>
        </p:blipFill>
        <p:spPr>
          <a:xfrm>
            <a:off x="2339116" y="2162506"/>
            <a:ext cx="248251" cy="180546"/>
          </a:xfrm>
          <a:prstGeom prst="rect">
            <a:avLst/>
          </a:prstGeom>
        </p:spPr>
      </p:pic>
      <p:pic>
        <p:nvPicPr>
          <p:cNvPr id="9" name="Picture 8">
            <a:extLst>
              <a:ext uri="{FF2B5EF4-FFF2-40B4-BE49-F238E27FC236}">
                <a16:creationId xmlns:a16="http://schemas.microsoft.com/office/drawing/2014/main" id="{C22B76E0-653F-D86D-2C18-6358070B732D}"/>
              </a:ext>
            </a:extLst>
          </p:cNvPr>
          <p:cNvPicPr>
            <a:picLocks noChangeAspect="1"/>
          </p:cNvPicPr>
          <p:nvPr/>
        </p:nvPicPr>
        <p:blipFill>
          <a:blip r:embed="rId6"/>
          <a:stretch>
            <a:fillRect/>
          </a:stretch>
        </p:blipFill>
        <p:spPr>
          <a:xfrm>
            <a:off x="9188605" y="2130753"/>
            <a:ext cx="314979" cy="247484"/>
          </a:xfrm>
          <a:prstGeom prst="rect">
            <a:avLst/>
          </a:prstGeom>
        </p:spPr>
      </p:pic>
      <p:pic>
        <p:nvPicPr>
          <p:cNvPr id="12" name="Picture 11">
            <a:extLst>
              <a:ext uri="{FF2B5EF4-FFF2-40B4-BE49-F238E27FC236}">
                <a16:creationId xmlns:a16="http://schemas.microsoft.com/office/drawing/2014/main" id="{0B48F544-D3DF-0233-A3E6-F5E9D7787411}"/>
              </a:ext>
            </a:extLst>
          </p:cNvPr>
          <p:cNvPicPr>
            <a:picLocks noChangeAspect="1"/>
          </p:cNvPicPr>
          <p:nvPr/>
        </p:nvPicPr>
        <p:blipFill>
          <a:blip r:embed="rId7"/>
          <a:stretch>
            <a:fillRect/>
          </a:stretch>
        </p:blipFill>
        <p:spPr>
          <a:xfrm>
            <a:off x="5004204" y="2090014"/>
            <a:ext cx="522404" cy="288223"/>
          </a:xfrm>
          <a:prstGeom prst="rect">
            <a:avLst/>
          </a:prstGeom>
        </p:spPr>
      </p:pic>
      <p:pic>
        <p:nvPicPr>
          <p:cNvPr id="14" name="Picture 13">
            <a:extLst>
              <a:ext uri="{FF2B5EF4-FFF2-40B4-BE49-F238E27FC236}">
                <a16:creationId xmlns:a16="http://schemas.microsoft.com/office/drawing/2014/main" id="{91A8E7C2-D7E6-ABC4-2FBE-D5DF4ABB00D4}"/>
              </a:ext>
            </a:extLst>
          </p:cNvPr>
          <p:cNvPicPr>
            <a:picLocks noChangeAspect="1"/>
          </p:cNvPicPr>
          <p:nvPr/>
        </p:nvPicPr>
        <p:blipFill>
          <a:blip r:embed="rId6"/>
          <a:stretch>
            <a:fillRect/>
          </a:stretch>
        </p:blipFill>
        <p:spPr>
          <a:xfrm>
            <a:off x="1730798" y="2459318"/>
            <a:ext cx="314979" cy="247484"/>
          </a:xfrm>
          <a:prstGeom prst="rect">
            <a:avLst/>
          </a:prstGeom>
        </p:spPr>
      </p:pic>
      <p:pic>
        <p:nvPicPr>
          <p:cNvPr id="15" name="Picture 14">
            <a:extLst>
              <a:ext uri="{FF2B5EF4-FFF2-40B4-BE49-F238E27FC236}">
                <a16:creationId xmlns:a16="http://schemas.microsoft.com/office/drawing/2014/main" id="{BB2FF76A-2CD5-34AA-5BEE-5055AD381B9F}"/>
              </a:ext>
            </a:extLst>
          </p:cNvPr>
          <p:cNvPicPr>
            <a:picLocks noChangeAspect="1"/>
          </p:cNvPicPr>
          <p:nvPr/>
        </p:nvPicPr>
        <p:blipFill>
          <a:blip r:embed="rId8"/>
          <a:stretch>
            <a:fillRect/>
          </a:stretch>
        </p:blipFill>
        <p:spPr>
          <a:xfrm>
            <a:off x="2769785" y="2452626"/>
            <a:ext cx="195650" cy="260867"/>
          </a:xfrm>
          <a:prstGeom prst="rect">
            <a:avLst/>
          </a:prstGeom>
        </p:spPr>
      </p:pic>
      <p:pic>
        <p:nvPicPr>
          <p:cNvPr id="16" name="Picture 15">
            <a:extLst>
              <a:ext uri="{FF2B5EF4-FFF2-40B4-BE49-F238E27FC236}">
                <a16:creationId xmlns:a16="http://schemas.microsoft.com/office/drawing/2014/main" id="{2891B4E7-0704-290D-D2DC-60BC7BB65776}"/>
              </a:ext>
            </a:extLst>
          </p:cNvPr>
          <p:cNvPicPr>
            <a:picLocks noChangeAspect="1"/>
          </p:cNvPicPr>
          <p:nvPr/>
        </p:nvPicPr>
        <p:blipFill>
          <a:blip r:embed="rId7"/>
          <a:stretch>
            <a:fillRect/>
          </a:stretch>
        </p:blipFill>
        <p:spPr>
          <a:xfrm>
            <a:off x="6220768" y="2438012"/>
            <a:ext cx="522404" cy="2882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FB30D15-DBCB-DE14-3B8D-F8F9E680DFFC}"/>
                  </a:ext>
                </a:extLst>
              </p:cNvPr>
              <p:cNvSpPr txBox="1"/>
              <p:nvPr/>
            </p:nvSpPr>
            <p:spPr>
              <a:xfrm>
                <a:off x="2753066" y="2977943"/>
                <a:ext cx="7457807" cy="663836"/>
              </a:xfrm>
              <a:prstGeom prst="rect">
                <a:avLst/>
              </a:prstGeom>
              <a:noFill/>
            </p:spPr>
            <p:txBody>
              <a:bodyPr wrap="square">
                <a:spAutoFit/>
              </a:bodyPr>
              <a:lstStyle/>
              <a:p>
                <a:pPr lvl="1">
                  <a:lnSpc>
                    <a:spcPct val="90000"/>
                  </a:lnSpc>
                  <a:spcBef>
                    <a:spcPts val="1000"/>
                  </a:spcBef>
                  <a:defRPr/>
                </a:pPr>
                <a14:m>
                  <m:oMathPara xmlns:m="http://schemas.openxmlformats.org/officeDocument/2006/math">
                    <m:oMathParaPr>
                      <m:jc m:val="centerGroup"/>
                    </m:oMathParaPr>
                    <m:oMath xmlns:m="http://schemas.openxmlformats.org/officeDocument/2006/math">
                      <m:sSub>
                        <m:sSubPr>
                          <m:ctrlP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sSubPr>
                        <m:e>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h</m:t>
                          </m:r>
                        </m:e>
                        <m:sub>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𝜃</m:t>
                          </m:r>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m:t>
                          </m:r>
                          <m:d>
                            <m:dPr>
                              <m:begChr m:val="{"/>
                              <m:endChr m:val="}"/>
                              <m:ctrlP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dPr>
                            <m:e>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0.75,10000</m:t>
                              </m:r>
                            </m:e>
                          </m:d>
                        </m:sub>
                      </m:sSub>
                      <m:d>
                        <m:dPr>
                          <m:ctrlP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dPr>
                        <m:e>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𝑖𝑛𝑐𝑜𝑚𝑒</m:t>
                          </m:r>
                        </m:e>
                      </m:d>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m:t>
                      </m:r>
                      <m:d>
                        <m:dPr>
                          <m:begChr m:val="{"/>
                          <m:endChr m:val=""/>
                          <m:ctrlP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dPr>
                        <m:e>
                          <m:eqArr>
                            <m:eqArrPr>
                              <m:ctrlP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ctrlPr>
                            </m:eqArrPr>
                            <m:e>
                              <m:r>
                                <m:rPr>
                                  <m:sty m:val="p"/>
                                </m:rPr>
                                <a:rPr lang="en-US" altLang="zh-CN">
                                  <a:solidFill>
                                    <a:srgbClr val="FF0000"/>
                                  </a:solidFill>
                                  <a:latin typeface="Cambria Math" panose="02040503050406030204" pitchFamily="18" charset="0"/>
                                  <a:ea typeface="Microsoft YaHei UI" panose="020B0503020204020204" pitchFamily="34" charset="-122"/>
                                  <a:cs typeface="Arial" panose="020B0604020202020204" pitchFamily="34" charset="0"/>
                                </a:rPr>
                                <m:t>reject</m:t>
                              </m:r>
                              <m:r>
                                <a:rPr lang="zh-CN" altLang="en-US"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 </m:t>
                              </m:r>
                              <m:r>
                                <m:rPr>
                                  <m:sty m:val="p"/>
                                </m:rPr>
                                <a:rPr lang="en-US" altLang="zh-CN">
                                  <a:solidFill>
                                    <a:prstClr val="black"/>
                                  </a:solidFill>
                                  <a:latin typeface="Cambria Math" panose="02040503050406030204" pitchFamily="18" charset="0"/>
                                  <a:ea typeface="Microsoft YaHei UI" panose="020B0503020204020204" pitchFamily="34" charset="-122"/>
                                  <a:cs typeface="Arial" panose="020B0604020202020204" pitchFamily="34" charset="0"/>
                                </a:rPr>
                                <m:t>if</m:t>
                              </m:r>
                              <m:r>
                                <a:rPr lang="zh-CN" altLang="en-US"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 </m:t>
                              </m:r>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0.75</m:t>
                              </m:r>
                              <m:r>
                                <a:rPr lang="zh-CN" altLang="en-US"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 ∗</m:t>
                              </m:r>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𝑖𝑛𝑐𝑜𝑚𝑒</m:t>
                              </m:r>
                              <m:r>
                                <a:rPr lang="en-US" altLang="zh-CN"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−10000&lt;0</m:t>
                              </m:r>
                            </m:e>
                            <m:e>
                              <m:r>
                                <m:rPr>
                                  <m:sty m:val="p"/>
                                </m:rPr>
                                <a:rPr lang="en-US" altLang="zh-CN">
                                  <a:solidFill>
                                    <a:srgbClr val="00B050"/>
                                  </a:solidFill>
                                  <a:latin typeface="Cambria Math" panose="02040503050406030204" pitchFamily="18" charset="0"/>
                                  <a:ea typeface="Microsoft YaHei UI" panose="020B0503020204020204" pitchFamily="34" charset="-122"/>
                                  <a:cs typeface="Arial" panose="020B0604020202020204" pitchFamily="34" charset="0"/>
                                </a:rPr>
                                <m:t>approve</m:t>
                              </m:r>
                              <m:r>
                                <a:rPr lang="zh-CN" altLang="en-US" i="1">
                                  <a:solidFill>
                                    <a:prstClr val="black"/>
                                  </a:solidFill>
                                  <a:latin typeface="Cambria Math" panose="02040503050406030204" pitchFamily="18" charset="0"/>
                                  <a:ea typeface="Microsoft YaHei UI" panose="020B0503020204020204" pitchFamily="34" charset="-122"/>
                                  <a:cs typeface="Arial" panose="020B0604020202020204" pitchFamily="34" charset="0"/>
                                </a:rPr>
                                <m:t> </m:t>
                              </m:r>
                              <m:r>
                                <m:rPr>
                                  <m:sty m:val="p"/>
                                </m:rPr>
                                <a:rPr lang="en-US" altLang="zh-CN">
                                  <a:solidFill>
                                    <a:prstClr val="black"/>
                                  </a:solidFill>
                                  <a:latin typeface="Cambria Math" panose="02040503050406030204" pitchFamily="18" charset="0"/>
                                  <a:ea typeface="Microsoft YaHei UI" panose="020B0503020204020204" pitchFamily="34" charset="-122"/>
                                  <a:cs typeface="Arial" panose="020B0604020202020204" pitchFamily="34" charset="0"/>
                                </a:rPr>
                                <m:t>otherwise</m:t>
                              </m:r>
                            </m:e>
                          </m:eqArr>
                        </m:e>
                      </m:d>
                    </m:oMath>
                  </m:oMathPara>
                </a14:m>
                <a:endParaRPr lang="en-US" altLang="zh-CN">
                  <a:solidFill>
                    <a:prstClr val="black"/>
                  </a:solidFill>
                  <a:latin typeface="Microsoft YaHei UI" panose="020B0503020204020204" pitchFamily="34" charset="-122"/>
                  <a:ea typeface="Microsoft YaHei UI" panose="020B0503020204020204" pitchFamily="34" charset="-122"/>
                  <a:cs typeface="Arial" panose="020B0604020202020204" pitchFamily="34" charset="0"/>
                </a:endParaRPr>
              </a:p>
            </p:txBody>
          </p:sp>
        </mc:Choice>
        <mc:Fallback xmlns="">
          <p:sp>
            <p:nvSpPr>
              <p:cNvPr id="17" name="TextBox 16">
                <a:extLst>
                  <a:ext uri="{FF2B5EF4-FFF2-40B4-BE49-F238E27FC236}">
                    <a16:creationId xmlns:a16="http://schemas.microsoft.com/office/drawing/2014/main" id="{CFB30D15-DBCB-DE14-3B8D-F8F9E680DFFC}"/>
                  </a:ext>
                </a:extLst>
              </p:cNvPr>
              <p:cNvSpPr txBox="1">
                <a:spLocks noRot="1" noChangeAspect="1" noMove="1" noResize="1" noEditPoints="1" noAdjustHandles="1" noChangeArrowheads="1" noChangeShapeType="1" noTextEdit="1"/>
              </p:cNvSpPr>
              <p:nvPr/>
            </p:nvSpPr>
            <p:spPr>
              <a:xfrm>
                <a:off x="2753066" y="2977943"/>
                <a:ext cx="7457807" cy="663836"/>
              </a:xfrm>
              <a:prstGeom prst="rect">
                <a:avLst/>
              </a:prstGeom>
              <a:blipFill>
                <a:blip r:embed="rId9"/>
                <a:stretch>
                  <a:fillRect t="-213208" b="-298113"/>
                </a:stretch>
              </a:blipFill>
            </p:spPr>
            <p:txBody>
              <a:bodyPr/>
              <a:lstStyle/>
              <a:p>
                <a:r>
                  <a:rPr lang="en-CN">
                    <a:noFill/>
                  </a:rPr>
                  <a:t> </a:t>
                </a:r>
              </a:p>
            </p:txBody>
          </p:sp>
        </mc:Fallback>
      </mc:AlternateContent>
      <p:pic>
        <p:nvPicPr>
          <p:cNvPr id="18" name="Picture 17">
            <a:extLst>
              <a:ext uri="{FF2B5EF4-FFF2-40B4-BE49-F238E27FC236}">
                <a16:creationId xmlns:a16="http://schemas.microsoft.com/office/drawing/2014/main" id="{1134394A-FE9C-81F1-3EB4-C25254EC98A5}"/>
              </a:ext>
            </a:extLst>
          </p:cNvPr>
          <p:cNvPicPr>
            <a:picLocks noChangeAspect="1"/>
          </p:cNvPicPr>
          <p:nvPr/>
        </p:nvPicPr>
        <p:blipFill>
          <a:blip r:embed="rId7"/>
          <a:stretch>
            <a:fillRect/>
          </a:stretch>
        </p:blipFill>
        <p:spPr>
          <a:xfrm>
            <a:off x="11224180" y="4749269"/>
            <a:ext cx="522404" cy="288223"/>
          </a:xfrm>
          <a:prstGeom prst="rect">
            <a:avLst/>
          </a:prstGeom>
        </p:spPr>
      </p:pic>
      <p:pic>
        <p:nvPicPr>
          <p:cNvPr id="20" name="Picture 19">
            <a:extLst>
              <a:ext uri="{FF2B5EF4-FFF2-40B4-BE49-F238E27FC236}">
                <a16:creationId xmlns:a16="http://schemas.microsoft.com/office/drawing/2014/main" id="{71689B9A-E3B0-92C3-14E3-E9D19E4D8827}"/>
              </a:ext>
            </a:extLst>
          </p:cNvPr>
          <p:cNvPicPr>
            <a:picLocks noChangeAspect="1"/>
          </p:cNvPicPr>
          <p:nvPr/>
        </p:nvPicPr>
        <p:blipFill>
          <a:blip r:embed="rId5"/>
          <a:stretch>
            <a:fillRect/>
          </a:stretch>
        </p:blipFill>
        <p:spPr>
          <a:xfrm>
            <a:off x="6596744" y="5124694"/>
            <a:ext cx="248251" cy="180546"/>
          </a:xfrm>
          <a:prstGeom prst="rect">
            <a:avLst/>
          </a:prstGeom>
        </p:spPr>
      </p:pic>
      <p:sp>
        <p:nvSpPr>
          <p:cNvPr id="23" name="Title 1">
            <a:extLst>
              <a:ext uri="{FF2B5EF4-FFF2-40B4-BE49-F238E27FC236}">
                <a16:creationId xmlns:a16="http://schemas.microsoft.com/office/drawing/2014/main" id="{56D6C651-9A28-7FF6-DD91-456BD343C578}"/>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Explaining</a:t>
            </a:r>
            <a:r>
              <a:rPr lang="zh-CN" altLang="en-US">
                <a:solidFill>
                  <a:srgbClr val="AC8E68"/>
                </a:solidFill>
                <a:latin typeface="Arial" panose="020B0604020202020204" pitchFamily="34" charset="0"/>
                <a:cs typeface="Arial" panose="020B0604020202020204" pitchFamily="34" charset="0"/>
              </a:rPr>
              <a:t> </a:t>
            </a:r>
            <a:r>
              <a:rPr lang="en-US">
                <a:solidFill>
                  <a:srgbClr val="AC8E68"/>
                </a:solidFill>
                <a:latin typeface="Arial" panose="020B0604020202020204" pitchFamily="34" charset="0"/>
                <a:cs typeface="Arial" panose="020B0604020202020204" pitchFamily="34" charset="0"/>
              </a:rPr>
              <a:t>binary </a:t>
            </a:r>
            <a:r>
              <a:rPr lang="en-US" altLang="zh-CN">
                <a:solidFill>
                  <a:srgbClr val="AC8E68"/>
                </a:solidFill>
                <a:latin typeface="Arial" panose="020B0604020202020204" pitchFamily="34" charset="0"/>
                <a:cs typeface="Arial" panose="020B0604020202020204" pitchFamily="34" charset="0"/>
              </a:rPr>
              <a:t>linear</a:t>
            </a:r>
            <a:r>
              <a:rPr lang="zh-CN" altLang="en-US">
                <a:solidFill>
                  <a:srgbClr val="AC8E68"/>
                </a:solidFill>
                <a:latin typeface="Arial" panose="020B0604020202020204" pitchFamily="34" charset="0"/>
                <a:cs typeface="Arial" panose="020B0604020202020204" pitchFamily="34" charset="0"/>
              </a:rPr>
              <a:t> </a:t>
            </a:r>
            <a:r>
              <a:rPr lang="en-US" altLang="zh-CN">
                <a:solidFill>
                  <a:srgbClr val="AC8E68"/>
                </a:solidFill>
                <a:latin typeface="Arial" panose="020B0604020202020204" pitchFamily="34" charset="0"/>
                <a:cs typeface="Arial" panose="020B0604020202020204" pitchFamily="34" charset="0"/>
              </a:rPr>
              <a:t>models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3503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574818" y="1208334"/>
            <a:ext cx="7866655" cy="4926179"/>
          </a:xfrm>
        </p:spPr>
        <p:txBody>
          <a:bodyPr>
            <a:normAutofit/>
          </a:bodyPr>
          <a:lstStyle/>
          <a:p>
            <a:r>
              <a:rPr lang="en-US" altLang="zh-CN" sz="2200" i="1">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Intrinsic</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explainability</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applies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to:</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single</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decision</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tree:</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rule</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extraction,</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kNN</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SVM:</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case-based,</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Linear</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models:</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feature</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importance.</a:t>
            </a:r>
            <a:endParaRPr lang="en-US" sz="240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Certain</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models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are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not</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i="1">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intrinsically</a:t>
            </a:r>
            <a:r>
              <a:rPr lang="zh-CN" altLang="en-US" sz="2200" i="1">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explainable:</a:t>
            </a:r>
          </a:p>
          <a:p>
            <a:pPr lvl="1">
              <a:buFont typeface="Courier New" panose="02070309020205020404" pitchFamily="49" charset="0"/>
              <a:buChar char="o"/>
            </a:pPr>
            <a:r>
              <a:rPr lang="en-US" sz="2000">
                <a:latin typeface="Microsoft YaHei UI" panose="020B0503020204020204" pitchFamily="34" charset="-122"/>
                <a:ea typeface="Microsoft YaHei UI" panose="020B0503020204020204" pitchFamily="34" charset="-122"/>
                <a:cs typeface="Arial" panose="020B0604020202020204" pitchFamily="34" charset="0"/>
              </a:rPr>
              <a:t>Tree ensemble</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very</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deep</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models,</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AIGC</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(LLM,</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diffusion)</a:t>
            </a: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r>
              <a:rPr lang="en-US" sz="2200">
                <a:latin typeface="Microsoft YaHei UI" panose="020B0503020204020204" pitchFamily="34" charset="-122"/>
                <a:ea typeface="Microsoft YaHei UI" panose="020B0503020204020204" pitchFamily="34" charset="-122"/>
                <a:cs typeface="Arial" panose="020B0604020202020204" pitchFamily="34" charset="0"/>
              </a:rPr>
              <a:t>Two</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post-hoc</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methods</a:t>
            </a:r>
            <a:endParaRPr lang="en-US" sz="220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approximation</a:t>
            </a: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pPr lvl="2">
              <a:buFont typeface="Wingdings" pitchFamily="2" charset="2"/>
              <a:buChar char="§"/>
            </a:pPr>
            <a:r>
              <a:rPr lang="en-US" sz="1800">
                <a:latin typeface="Microsoft YaHei UI" panose="020B0503020204020204" pitchFamily="34" charset="-122"/>
                <a:ea typeface="Microsoft YaHei UI" panose="020B0503020204020204" pitchFamily="34" charset="-122"/>
                <a:cs typeface="Arial" panose="020B0604020202020204" pitchFamily="34" charset="0"/>
              </a:rPr>
              <a:t>Train a simpler model using a larger model’s output</a:t>
            </a:r>
            <a:endParaRPr lang="en-US" altLang="zh-CN" sz="1800">
              <a:latin typeface="Microsoft YaHei UI" panose="020B0503020204020204" pitchFamily="34" charset="-122"/>
              <a:ea typeface="Microsoft YaHei UI" panose="020B0503020204020204" pitchFamily="34" charset="-122"/>
              <a:cs typeface="Arial" panose="020B0604020202020204" pitchFamily="34" charset="0"/>
            </a:endParaRPr>
          </a:p>
          <a:p>
            <a:pPr lvl="2">
              <a:buFont typeface="Wingdings" pitchFamily="2" charset="2"/>
              <a:buChar char="§"/>
            </a:pP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Trade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accuracy</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for</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simplicity</a:t>
            </a: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pPr lvl="2">
              <a:buFont typeface="Wingdings" pitchFamily="2" charset="2"/>
              <a:buChar char="§"/>
            </a:pPr>
            <a:r>
              <a:rPr lang="en-US" sz="1800">
                <a:latin typeface="Microsoft YaHei UI" panose="020B0503020204020204" pitchFamily="34" charset="-122"/>
                <a:ea typeface="Microsoft YaHei UI" panose="020B0503020204020204" pitchFamily="34" charset="-122"/>
                <a:cs typeface="Arial" panose="020B0604020202020204" pitchFamily="34" charset="0"/>
              </a:rPr>
              <a:t>Counting</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tree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ensembles</a:t>
            </a:r>
            <a:endParaRPr lang="en-US" sz="1800">
              <a:latin typeface="Microsoft YaHei UI" panose="020B0503020204020204" pitchFamily="34" charset="-122"/>
              <a:ea typeface="Microsoft YaHei UI" panose="020B0503020204020204" pitchFamily="34" charset="-122"/>
              <a:cs typeface="Arial" panose="020B0604020202020204" pitchFamily="34" charset="0"/>
            </a:endParaRPr>
          </a:p>
          <a:p>
            <a:pPr lvl="2">
              <a:buFont typeface="Wingdings" pitchFamily="2" charset="2"/>
              <a:buChar char="§"/>
            </a:pP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Gradients:</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deep</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models,</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simple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transformers.</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Counterfactual</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thinking</a:t>
            </a: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pPr lvl="2">
              <a:buFont typeface="Wingdings" pitchFamily="2" charset="2"/>
              <a:buChar char="§"/>
            </a:pPr>
            <a:r>
              <a:rPr lang="en-US" sz="1800">
                <a:latin typeface="Microsoft YaHei UI" panose="020B0503020204020204" pitchFamily="34" charset="-122"/>
                <a:ea typeface="Microsoft YaHei UI" panose="020B0503020204020204" pitchFamily="34" charset="-122"/>
                <a:cs typeface="Arial" panose="020B0604020202020204" pitchFamily="34" charset="0"/>
              </a:rPr>
              <a:t>Perturbation-based</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Shapley,</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LLM,</a:t>
            </a:r>
          </a:p>
          <a:p>
            <a:pPr lvl="2">
              <a:buFont typeface="Courier New" panose="02070309020205020404" pitchFamily="49" charset="0"/>
              <a:buChar char="o"/>
            </a:pPr>
            <a:endParaRPr lang="en-US" sz="180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TextBox 4">
            <a:extLst>
              <a:ext uri="{FF2B5EF4-FFF2-40B4-BE49-F238E27FC236}">
                <a16:creationId xmlns:a16="http://schemas.microsoft.com/office/drawing/2014/main" id="{0688AD8A-6F29-772C-4163-4E43B3CFC289}"/>
              </a:ext>
            </a:extLst>
          </p:cNvPr>
          <p:cNvSpPr txBox="1"/>
          <p:nvPr/>
        </p:nvSpPr>
        <p:spPr>
          <a:xfrm>
            <a:off x="838200" y="6386200"/>
            <a:ext cx="4925291"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[1] Interpretability via model extraction. Osbert Bastani, etc. 2017.</a:t>
            </a:r>
          </a:p>
        </p:txBody>
      </p:sp>
      <p:sp>
        <p:nvSpPr>
          <p:cNvPr id="9" name="Title 1">
            <a:extLst>
              <a:ext uri="{FF2B5EF4-FFF2-40B4-BE49-F238E27FC236}">
                <a16:creationId xmlns:a16="http://schemas.microsoft.com/office/drawing/2014/main" id="{4B2EA767-F4AA-85D2-3B8E-1F8D76F8D4E6}"/>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AC8E68"/>
                </a:solidFill>
                <a:latin typeface="Arial" panose="020B0604020202020204" pitchFamily="34" charset="0"/>
                <a:cs typeface="Arial" panose="020B0604020202020204" pitchFamily="34" charset="0"/>
              </a:rPr>
              <a:t>Post-hoc </a:t>
            </a:r>
            <a:r>
              <a:rPr lang="en-US" altLang="zh-CN">
                <a:solidFill>
                  <a:srgbClr val="AC8E68"/>
                </a:solidFill>
                <a:latin typeface="Arial" panose="020B0604020202020204" pitchFamily="34" charset="0"/>
                <a:cs typeface="Arial" panose="020B0604020202020204" pitchFamily="34" charset="0"/>
              </a:rPr>
              <a:t>explanation</a:t>
            </a:r>
            <a:r>
              <a:rPr lang="zh-CN" altLang="en-US">
                <a:solidFill>
                  <a:srgbClr val="AC8E68"/>
                </a:solidFill>
                <a:latin typeface="Arial" panose="020B0604020202020204" pitchFamily="34" charset="0"/>
                <a:cs typeface="Arial" panose="020B0604020202020204" pitchFamily="34" charset="0"/>
              </a:rPr>
              <a:t> </a:t>
            </a:r>
            <a:r>
              <a:rPr lang="en-US">
                <a:solidFill>
                  <a:srgbClr val="AC8E68"/>
                </a:solidFill>
                <a:latin typeface="Arial" panose="020B0604020202020204" pitchFamily="34" charset="0"/>
                <a:cs typeface="Arial" panose="020B0604020202020204" pitchFamily="34" charset="0"/>
              </a:rPr>
              <a:t>methods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10" name="Picture 2" descr="Trade-off between achievable accuracy and interpretability of ML and DL...  | Download Scientific Diagram">
            <a:extLst>
              <a:ext uri="{FF2B5EF4-FFF2-40B4-BE49-F238E27FC236}">
                <a16:creationId xmlns:a16="http://schemas.microsoft.com/office/drawing/2014/main" id="{07C7389D-8294-6811-FEC2-7675259D8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475" y="2140142"/>
            <a:ext cx="3951525" cy="2577716"/>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34FA9666-C912-C4E0-40E0-D7C04B8E5732}"/>
              </a:ext>
            </a:extLst>
          </p:cNvPr>
          <p:cNvSpPr/>
          <p:nvPr/>
        </p:nvSpPr>
        <p:spPr>
          <a:xfrm rot="18971097">
            <a:off x="9894390" y="2559228"/>
            <a:ext cx="598312" cy="1960175"/>
          </a:xfrm>
          <a:prstGeom prst="ellipse">
            <a:avLst/>
          </a:prstGeom>
          <a:solidFill>
            <a:schemeClr val="accent1">
              <a:alpha val="4994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Oval 11">
            <a:extLst>
              <a:ext uri="{FF2B5EF4-FFF2-40B4-BE49-F238E27FC236}">
                <a16:creationId xmlns:a16="http://schemas.microsoft.com/office/drawing/2014/main" id="{BAAF4BD9-7BFC-0D80-B87F-A4C9580EFDF3}"/>
              </a:ext>
            </a:extLst>
          </p:cNvPr>
          <p:cNvSpPr/>
          <p:nvPr/>
        </p:nvSpPr>
        <p:spPr>
          <a:xfrm rot="18971097">
            <a:off x="8824084" y="2048561"/>
            <a:ext cx="598312" cy="901168"/>
          </a:xfrm>
          <a:prstGeom prst="ellipse">
            <a:avLst/>
          </a:prstGeom>
          <a:solidFill>
            <a:schemeClr val="accent2">
              <a:lumMod val="20000"/>
              <a:lumOff val="80000"/>
              <a:alpha val="4994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5" name="Straight Arrow Connector 14">
            <a:extLst>
              <a:ext uri="{FF2B5EF4-FFF2-40B4-BE49-F238E27FC236}">
                <a16:creationId xmlns:a16="http://schemas.microsoft.com/office/drawing/2014/main" id="{08C5D379-D046-3412-8859-F387B5A4CC1D}"/>
              </a:ext>
            </a:extLst>
          </p:cNvPr>
          <p:cNvCxnSpPr>
            <a:cxnSpLocks/>
          </p:cNvCxnSpPr>
          <p:nvPr/>
        </p:nvCxnSpPr>
        <p:spPr>
          <a:xfrm flipH="1" flipV="1">
            <a:off x="6366933" y="2009994"/>
            <a:ext cx="3284126" cy="1419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358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F296A-0DD4-3906-6883-ADE5B758742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535D8C6-4F49-54D6-38F4-732205CAFF59}"/>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Motivations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C3C9CCD9-629E-29E5-CB16-9F4591FD1115}"/>
              </a:ext>
            </a:extLst>
          </p:cNvPr>
          <p:cNvSpPr txBox="1"/>
          <p:nvPr/>
        </p:nvSpPr>
        <p:spPr>
          <a:xfrm>
            <a:off x="6726381" y="5959507"/>
            <a:ext cx="5536451" cy="830997"/>
          </a:xfrm>
          <a:prstGeom prst="rect">
            <a:avLst/>
          </a:prstGeom>
          <a:noFill/>
        </p:spPr>
        <p:txBody>
          <a:bodyPr wrap="square" rtlCol="0">
            <a:spAutoFit/>
          </a:bodyPr>
          <a:lstStyle/>
          <a:p>
            <a:r>
              <a:rPr lang="en-US" altLang="zh-CN" sz="1200" dirty="0"/>
              <a:t>Image Source: </a:t>
            </a:r>
          </a:p>
          <a:p>
            <a:r>
              <a:rPr lang="en-US" altLang="zh-CN" sz="1200" dirty="0"/>
              <a:t>Adaptive Mish activation and ranger optimizer-based SEA-ResNet50 model with explainable AI for multiclass classification of COVID-19 chest X-ray images. Chakravarthy, etc. 2024.</a:t>
            </a:r>
            <a:endParaRPr lang="en-US" sz="1200" dirty="0"/>
          </a:p>
        </p:txBody>
      </p:sp>
      <p:pic>
        <p:nvPicPr>
          <p:cNvPr id="2050" name="Picture 2" descr="Adaptive Mish activation and ranger optimizer-based SEA-ResNet50 model with  explainable AI for multiclass classification of COVID-19 chest X-ray images  | BMC Medical Imaging | Full Text">
            <a:extLst>
              <a:ext uri="{FF2B5EF4-FFF2-40B4-BE49-F238E27FC236}">
                <a16:creationId xmlns:a16="http://schemas.microsoft.com/office/drawing/2014/main" id="{DF5252F2-369D-C082-EA0A-9A8A92E3A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799" y="1227599"/>
            <a:ext cx="5253806" cy="440280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865BDDC-BB98-B1BB-ED6E-53481BBF7A4E}"/>
              </a:ext>
            </a:extLst>
          </p:cNvPr>
          <p:cNvSpPr>
            <a:spLocks noGrp="1"/>
          </p:cNvSpPr>
          <p:nvPr>
            <p:ph idx="1"/>
          </p:nvPr>
        </p:nvSpPr>
        <p:spPr>
          <a:xfrm>
            <a:off x="304649" y="1110751"/>
            <a:ext cx="6346521" cy="5264255"/>
          </a:xfrm>
        </p:spPr>
        <p:txBody>
          <a:bodyPr>
            <a:normAutofit/>
          </a:bodyPr>
          <a:lstStyle/>
          <a:p>
            <a:pPr marL="285750" indent="-285750"/>
            <a:r>
              <a:rPr lang="en-US" altLang="zh-CN" sz="2200" dirty="0">
                <a:latin typeface="Microsoft YaHei UI" panose="020B0503020204020204" pitchFamily="34" charset="-122"/>
                <a:ea typeface="Microsoft YaHei UI" panose="020B0503020204020204" pitchFamily="34" charset="-122"/>
              </a:rPr>
              <a:t>To</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understand</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a</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model’s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behavior</a:t>
            </a:r>
          </a:p>
          <a:p>
            <a:pPr marL="742950" lvl="1" indent="-285750"/>
            <a:r>
              <a:rPr lang="en-US" sz="2000" b="1" i="1" dirty="0">
                <a:solidFill>
                  <a:srgbClr val="FF0000"/>
                </a:solidFill>
                <a:latin typeface="Microsoft YaHei UI" panose="020B0503020204020204" pitchFamily="34" charset="-122"/>
                <a:ea typeface="Microsoft YaHei UI" panose="020B0503020204020204" pitchFamily="34" charset="-122"/>
              </a:rPr>
              <a:t>how</a:t>
            </a:r>
            <a:r>
              <a:rPr lang="en-US" sz="2000" dirty="0">
                <a:latin typeface="Microsoft YaHei UI" panose="020B0503020204020204" pitchFamily="34" charset="-122"/>
                <a:ea typeface="Microsoft YaHei UI" panose="020B0503020204020204" pitchFamily="34" charset="-122"/>
              </a:rPr>
              <a:t> and </a:t>
            </a:r>
            <a:r>
              <a:rPr lang="en-US" sz="2000" b="1" i="1" dirty="0">
                <a:solidFill>
                  <a:srgbClr val="FF0000"/>
                </a:solidFill>
                <a:latin typeface="Microsoft YaHei UI" panose="020B0503020204020204" pitchFamily="34" charset="-122"/>
                <a:ea typeface="Microsoft YaHei UI" panose="020B0503020204020204" pitchFamily="34" charset="-122"/>
              </a:rPr>
              <a:t>why</a:t>
            </a:r>
            <a:r>
              <a:rPr lang="en-US" sz="2000" dirty="0">
                <a:latin typeface="Microsoft YaHei UI" panose="020B0503020204020204" pitchFamily="34" charset="-122"/>
                <a:ea typeface="Microsoft YaHei UI" panose="020B0503020204020204" pitchFamily="34" charset="-122"/>
              </a:rPr>
              <a:t> a model arrives at a particular conclusion</a:t>
            </a:r>
            <a:r>
              <a:rPr lang="en-US" altLang="zh-CN" sz="2000" dirty="0">
                <a:latin typeface="Microsoft YaHei UI" panose="020B0503020204020204" pitchFamily="34" charset="-122"/>
                <a:ea typeface="Microsoft YaHei UI" panose="020B0503020204020204" pitchFamily="34" charset="-122"/>
              </a:rPr>
              <a:t>?</a:t>
            </a:r>
            <a:endParaRPr lang="en-US" sz="2000" dirty="0">
              <a:latin typeface="Microsoft YaHei UI" panose="020B0503020204020204" pitchFamily="34" charset="-122"/>
              <a:ea typeface="Microsoft YaHei UI" panose="020B0503020204020204" pitchFamily="34" charset="-122"/>
            </a:endParaRPr>
          </a:p>
          <a:p>
            <a:pPr marL="285750" indent="-285750"/>
            <a:r>
              <a:rPr lang="en-US" altLang="zh-CN" sz="2200" dirty="0">
                <a:latin typeface="Microsoft YaHei UI" panose="020B0503020204020204" pitchFamily="34" charset="-122"/>
                <a:ea typeface="Microsoft YaHei UI" panose="020B0503020204020204" pitchFamily="34" charset="-122"/>
              </a:rPr>
              <a:t>Example</a:t>
            </a:r>
          </a:p>
          <a:p>
            <a:pPr marL="742950" lvl="1" indent="-285750"/>
            <a:r>
              <a:rPr lang="en-US" altLang="zh-CN" sz="2000" dirty="0">
                <a:latin typeface="Microsoft YaHei UI" panose="020B0503020204020204" pitchFamily="34" charset="-122"/>
                <a:ea typeface="Microsoft YaHei UI" panose="020B0503020204020204" pitchFamily="34" charset="-122"/>
              </a:rPr>
              <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deep</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model</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trained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classify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chest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X-ray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images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Pneumonia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COVID-19.</a:t>
            </a:r>
          </a:p>
          <a:p>
            <a:pPr marL="742950" lvl="1" indent="-285750"/>
            <a:r>
              <a:rPr lang="en-US" sz="2000" dirty="0">
                <a:latin typeface="Microsoft YaHei UI" panose="020B0503020204020204" pitchFamily="34" charset="-122"/>
                <a:ea typeface="Microsoft YaHei UI" panose="020B0503020204020204" pitchFamily="34" charset="-122"/>
              </a:rPr>
              <a:t>Do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model</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look</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a:t>
            </a:r>
            <a:r>
              <a:rPr lang="zh-CN" altLang="en-US" sz="2000" dirty="0">
                <a:latin typeface="Microsoft YaHei UI" panose="020B0503020204020204" pitchFamily="34" charset="-122"/>
                <a:ea typeface="Microsoft YaHei UI" panose="020B0503020204020204" pitchFamily="34" charset="-122"/>
              </a:rPr>
              <a:t> </a:t>
            </a:r>
            <a:r>
              <a:rPr lang="en-US" altLang="zh-CN" sz="2000" b="1" dirty="0">
                <a:latin typeface="Microsoft YaHei UI" panose="020B0503020204020204" pitchFamily="34" charset="-122"/>
                <a:ea typeface="Microsoft YaHei UI" panose="020B0503020204020204" pitchFamily="34" charset="-122"/>
              </a:rPr>
              <a:t>the</a:t>
            </a:r>
            <a:r>
              <a:rPr lang="zh-CN" altLang="en-US" sz="2000" b="1" dirty="0">
                <a:latin typeface="Microsoft YaHei UI" panose="020B0503020204020204" pitchFamily="34" charset="-122"/>
                <a:ea typeface="Microsoft YaHei UI" panose="020B0503020204020204" pitchFamily="34" charset="-122"/>
              </a:rPr>
              <a:t> </a:t>
            </a:r>
            <a:r>
              <a:rPr lang="en-US" altLang="zh-CN" sz="2000" b="1" i="1" dirty="0">
                <a:latin typeface="Microsoft YaHei UI" panose="020B0503020204020204" pitchFamily="34" charset="-122"/>
                <a:ea typeface="Microsoft YaHei UI" panose="020B0503020204020204" pitchFamily="34" charset="-122"/>
              </a:rPr>
              <a:t>right</a:t>
            </a:r>
            <a:r>
              <a:rPr lang="zh-CN" altLang="en-US" sz="2000" b="1" dirty="0">
                <a:latin typeface="Microsoft YaHei UI" panose="020B0503020204020204" pitchFamily="34" charset="-122"/>
                <a:ea typeface="Microsoft YaHei UI" panose="020B0503020204020204" pitchFamily="34" charset="-122"/>
              </a:rPr>
              <a:t> </a:t>
            </a:r>
            <a:r>
              <a:rPr lang="en-US" altLang="zh-CN" sz="2000" b="1" dirty="0">
                <a:latin typeface="Microsoft YaHei UI" panose="020B0503020204020204" pitchFamily="34" charset="-122"/>
                <a:ea typeface="Microsoft YaHei UI" panose="020B0503020204020204" pitchFamily="34" charset="-122"/>
              </a:rPr>
              <a:t>places</a:t>
            </a:r>
            <a:r>
              <a:rPr lang="zh-CN" altLang="en-US" sz="2000" b="1"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classify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images?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“Right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places”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means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those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places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where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doctors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use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for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classification.</a:t>
            </a:r>
          </a:p>
          <a:p>
            <a:pPr marL="742950" lvl="1" indent="-285750"/>
            <a:r>
              <a:rPr lang="en-US" altLang="zh-CN" sz="2000" dirty="0">
                <a:latin typeface="Microsoft YaHei UI" panose="020B0503020204020204" pitchFamily="34" charset="-122"/>
                <a:ea typeface="Microsoft YaHei UI" panose="020B0503020204020204" pitchFamily="34" charset="-122"/>
              </a:rPr>
              <a:t>“Explanations”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defined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“regions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images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important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model’s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decision”.</a:t>
            </a:r>
          </a:p>
          <a:p>
            <a:pPr marL="742950" lvl="1" indent="-285750"/>
            <a:r>
              <a:rPr lang="en-US" altLang="zh-CN" sz="2000" dirty="0">
                <a:latin typeface="Microsoft YaHei UI" panose="020B0503020204020204" pitchFamily="34" charset="-122"/>
                <a:ea typeface="Microsoft YaHei UI" panose="020B0503020204020204" pitchFamily="34" charset="-122"/>
              </a:rPr>
              <a:t>By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seeing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explanations,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doctors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can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decide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models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reliable.</a:t>
            </a:r>
            <a:endParaRPr lang="en-US"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59098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big picture of explainable machine learning. The real world goes through many layers before it reaches the human in the form of explanations.">
            <a:extLst>
              <a:ext uri="{FF2B5EF4-FFF2-40B4-BE49-F238E27FC236}">
                <a16:creationId xmlns:a16="http://schemas.microsoft.com/office/drawing/2014/main" id="{9BC493A6-6261-B039-4931-DF702DA08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28" r="22567"/>
          <a:stretch>
            <a:fillRect/>
          </a:stretch>
        </p:blipFill>
        <p:spPr bwMode="auto">
          <a:xfrm>
            <a:off x="8866908" y="446272"/>
            <a:ext cx="3109501" cy="55076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2D49DFE-CFED-485C-8300-C70979A2A69E}"/>
              </a:ext>
            </a:extLst>
          </p:cNvPr>
          <p:cNvSpPr>
            <a:spLocks noGrp="1"/>
          </p:cNvSpPr>
          <p:nvPr>
            <p:ph idx="1"/>
          </p:nvPr>
        </p:nvSpPr>
        <p:spPr>
          <a:xfrm>
            <a:off x="306275" y="1182659"/>
            <a:ext cx="8416118" cy="5507668"/>
          </a:xfrm>
        </p:spPr>
        <p:txBody>
          <a:bodyPr>
            <a:normAutofit/>
          </a:bodyPr>
          <a:lstStyle/>
          <a:p>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Target</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model</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used</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make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accurate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predictions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in</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applications,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but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FFC000"/>
                </a:solidFill>
                <a:latin typeface="Microsoft YaHei UI" panose="020B0503020204020204" pitchFamily="34" charset="-122"/>
                <a:ea typeface="Microsoft YaHei UI" panose="020B0503020204020204" pitchFamily="34" charset="-122"/>
                <a:cs typeface="Arial" panose="020B0604020202020204" pitchFamily="34" charset="0"/>
              </a:rPr>
              <a:t>complex</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less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interpretable.</a:t>
            </a:r>
            <a:endParaRPr lang="en-US" sz="2200" dirty="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Two sources of complexity:</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Target model prediction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depends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many input features.</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Features interactions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(both</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low-</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high-orders)</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Example: “stock price” depends on “company size”, “earning”, “market demands”, while “size” and “earning” are correlated.</a:t>
            </a:r>
            <a:endParaRPr lang="en-US" altLang="zh-CN" sz="2200" dirty="0">
              <a:latin typeface="Microsoft YaHei UI" panose="020B0503020204020204" pitchFamily="34" charset="-122"/>
              <a:ea typeface="Microsoft YaHei UI" panose="020B0503020204020204" pitchFamily="34" charset="-122"/>
              <a:cs typeface="Arial" panose="020B0604020202020204" pitchFamily="34" charset="0"/>
            </a:endParaRPr>
          </a:p>
          <a:p>
            <a:endParaRPr lang="en-US" altLang="zh-CN" sz="2200" dirty="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To explain is to reduce complexity via</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approximation:</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Reveal the relationship between </a:t>
            </a:r>
            <a:r>
              <a:rPr lang="en-US" altLang="zh-CN" sz="2000" b="1" i="1"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a feature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and model output</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Example: find the stock price – “company size” relationship.</a:t>
            </a:r>
          </a:p>
          <a:p>
            <a:pPr lvl="1">
              <a:buFont typeface="Courier New" panose="02070309020205020404" pitchFamily="49" charset="0"/>
              <a:buChar char="o"/>
            </a:pPr>
            <a:endParaRPr lang="en-US" altLang="zh-CN" sz="2000" dirty="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Approximating</a:t>
            </a:r>
            <a:r>
              <a:rPr lang="zh-CN" altLang="en-US" sz="2200" b="1"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dirty="0">
                <a:latin typeface="Microsoft YaHei UI" panose="020B0503020204020204" pitchFamily="34" charset="-122"/>
                <a:ea typeface="Microsoft YaHei UI" panose="020B0503020204020204" pitchFamily="34" charset="-122"/>
                <a:cs typeface="Arial" panose="020B0604020202020204" pitchFamily="34" charset="0"/>
              </a:rPr>
              <a:t>model</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facing</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human</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users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must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be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FFC000"/>
                </a:solidFill>
                <a:latin typeface="Microsoft YaHei UI" panose="020B0503020204020204" pitchFamily="34" charset="-122"/>
                <a:ea typeface="Microsoft YaHei UI" panose="020B0503020204020204" pitchFamily="34" charset="-122"/>
                <a:cs typeface="Arial" panose="020B0604020202020204" pitchFamily="34" charset="0"/>
              </a:rPr>
              <a:t>simple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interpretable.</a:t>
            </a:r>
          </a:p>
        </p:txBody>
      </p:sp>
      <p:sp>
        <p:nvSpPr>
          <p:cNvPr id="2" name="Title 1">
            <a:extLst>
              <a:ext uri="{FF2B5EF4-FFF2-40B4-BE49-F238E27FC236}">
                <a16:creationId xmlns:a16="http://schemas.microsoft.com/office/drawing/2014/main" id="{B153F451-C024-30BB-189E-C50860D42ACE}"/>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AC8E68"/>
                </a:solidFill>
                <a:latin typeface="Arial" panose="020B0604020202020204" pitchFamily="34" charset="0"/>
                <a:cs typeface="Arial" panose="020B0604020202020204" pitchFamily="34" charset="0"/>
              </a:rPr>
              <a:t>Model approximation</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3" name="TextBox 2">
            <a:extLst>
              <a:ext uri="{FF2B5EF4-FFF2-40B4-BE49-F238E27FC236}">
                <a16:creationId xmlns:a16="http://schemas.microsoft.com/office/drawing/2014/main" id="{B885D7AE-A820-ECED-0084-E7037AF82E84}"/>
              </a:ext>
            </a:extLst>
          </p:cNvPr>
          <p:cNvSpPr txBox="1"/>
          <p:nvPr/>
        </p:nvSpPr>
        <p:spPr>
          <a:xfrm>
            <a:off x="8866908" y="6194217"/>
            <a:ext cx="3429972" cy="646331"/>
          </a:xfrm>
          <a:prstGeom prst="rect">
            <a:avLst/>
          </a:prstGeom>
          <a:noFill/>
        </p:spPr>
        <p:txBody>
          <a:bodyPr wrap="square" rtlCol="0">
            <a:spAutoFit/>
          </a:bodyPr>
          <a:lstStyle/>
          <a:p>
            <a:r>
              <a:rPr lang="en-US" altLang="zh-CN" sz="1200" dirty="0"/>
              <a:t>Image Source: </a:t>
            </a:r>
          </a:p>
          <a:p>
            <a:r>
              <a:rPr lang="en-US" sz="1200" dirty="0"/>
              <a:t>https://</a:t>
            </a:r>
            <a:r>
              <a:rPr lang="en-US" sz="1200" dirty="0" err="1"/>
              <a:t>christophm.github.io</a:t>
            </a:r>
            <a:r>
              <a:rPr lang="en-US" sz="1200" dirty="0"/>
              <a:t>/interpretable-ml-book/</a:t>
            </a:r>
            <a:r>
              <a:rPr lang="en-US" sz="1200" dirty="0" err="1"/>
              <a:t>overview.html</a:t>
            </a:r>
            <a:endParaRPr lang="en-US" sz="1200" dirty="0"/>
          </a:p>
        </p:txBody>
      </p:sp>
    </p:spTree>
    <p:extLst>
      <p:ext uri="{BB962C8B-B14F-4D97-AF65-F5344CB8AC3E}">
        <p14:creationId xmlns:p14="http://schemas.microsoft.com/office/powerpoint/2010/main" val="3283745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568712" y="1151903"/>
            <a:ext cx="6043961" cy="5315804"/>
          </a:xfrm>
        </p:spPr>
        <p:txBody>
          <a:bodyPr>
            <a:normAutofit/>
          </a:bodyPr>
          <a:lstStyle/>
          <a:p>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Support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sz="2200" dirty="0">
                <a:latin typeface="Microsoft YaHei UI" panose="020B0503020204020204" pitchFamily="34" charset="-122"/>
                <a:ea typeface="Microsoft YaHei UI" panose="020B0503020204020204" pitchFamily="34" charset="-122"/>
                <a:cs typeface="Arial" panose="020B0604020202020204" pitchFamily="34" charset="0"/>
              </a:rPr>
              <a:t>local and global explanation</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s:</a:t>
            </a:r>
            <a:endParaRPr lang="en-US" sz="2200" dirty="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r>
              <a:rPr lang="en-US" sz="2000" b="1" dirty="0">
                <a:latin typeface="Microsoft YaHei UI" panose="020B0503020204020204" pitchFamily="34" charset="-122"/>
                <a:ea typeface="Microsoft YaHei UI" panose="020B0503020204020204" pitchFamily="34" charset="-122"/>
                <a:cs typeface="Arial" panose="020B0604020202020204" pitchFamily="34" charset="0"/>
              </a:rPr>
              <a:t>Local explanation</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 train a sparse linear model to approximate the decision boundary of the target model at input     .</a:t>
            </a:r>
          </a:p>
          <a:p>
            <a:pPr lvl="1">
              <a:buFont typeface="Courier New" panose="02070309020205020404" pitchFamily="49" charset="0"/>
              <a:buChar char="o"/>
            </a:pPr>
            <a:endParaRPr lang="en-US" sz="2000" dirty="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r>
              <a:rPr lang="en-US" sz="2000" b="1" dirty="0">
                <a:latin typeface="Microsoft YaHei UI" panose="020B0503020204020204" pitchFamily="34" charset="-122"/>
                <a:ea typeface="Microsoft YaHei UI" panose="020B0503020204020204" pitchFamily="34" charset="-122"/>
                <a:cs typeface="Arial" panose="020B0604020202020204" pitchFamily="34" charset="0"/>
              </a:rPr>
              <a:t>Global explanation</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 find a subset of </a:t>
            </a:r>
            <a:r>
              <a:rPr lang="en-US" sz="2000" i="1" dirty="0">
                <a:latin typeface="Microsoft YaHei UI" panose="020B0503020204020204" pitchFamily="34" charset="-122"/>
                <a:ea typeface="Microsoft YaHei UI" panose="020B0503020204020204" pitchFamily="34" charset="-122"/>
                <a:cs typeface="Arial" panose="020B0604020202020204" pitchFamily="34" charset="0"/>
              </a:rPr>
              <a:t>B</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 training instances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separable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by</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important features, using local models’ feature weights as importance scores.</a:t>
            </a:r>
          </a:p>
          <a:p>
            <a:endParaRPr lang="en-US" altLang="zh-CN" sz="2200" dirty="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Allow</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any</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number</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features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in</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approximation.</a:t>
            </a:r>
          </a:p>
          <a:p>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M</a:t>
            </a:r>
            <a:r>
              <a:rPr lang="en-US" sz="2200" dirty="0">
                <a:latin typeface="Microsoft YaHei UI" panose="020B0503020204020204" pitchFamily="34" charset="-122"/>
                <a:ea typeface="Microsoft YaHei UI" panose="020B0503020204020204" pitchFamily="34" charset="-122"/>
                <a:cs typeface="Arial" panose="020B0604020202020204" pitchFamily="34" charset="0"/>
              </a:rPr>
              <a:t>odel-agnostic: </a:t>
            </a:r>
            <a:r>
              <a:rPr lang="en-US" sz="2200" b="1"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any</a:t>
            </a:r>
            <a:r>
              <a:rPr lang="en-US" sz="2200" dirty="0">
                <a:latin typeface="Microsoft YaHei UI" panose="020B0503020204020204" pitchFamily="34" charset="-122"/>
                <a:ea typeface="Microsoft YaHei UI" panose="020B0503020204020204" pitchFamily="34" charset="-122"/>
                <a:cs typeface="Arial" panose="020B0604020202020204" pitchFamily="34" charset="0"/>
              </a:rPr>
              <a:t> target models can be explained</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t>
            </a:r>
            <a:endParaRPr lang="en-US" sz="2200" dirty="0">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3" name="Picture 2">
            <a:extLst>
              <a:ext uri="{FF2B5EF4-FFF2-40B4-BE49-F238E27FC236}">
                <a16:creationId xmlns:a16="http://schemas.microsoft.com/office/drawing/2014/main" id="{94D5834C-33E3-BC16-D167-D973912DEA55}"/>
              </a:ext>
            </a:extLst>
          </p:cNvPr>
          <p:cNvPicPr>
            <a:picLocks noChangeAspect="1"/>
          </p:cNvPicPr>
          <p:nvPr/>
        </p:nvPicPr>
        <p:blipFill>
          <a:blip r:embed="rId2"/>
          <a:stretch>
            <a:fillRect/>
          </a:stretch>
        </p:blipFill>
        <p:spPr>
          <a:xfrm>
            <a:off x="6095999" y="2174003"/>
            <a:ext cx="238438" cy="184248"/>
          </a:xfrm>
          <a:prstGeom prst="rect">
            <a:avLst/>
          </a:prstGeom>
        </p:spPr>
      </p:pic>
      <p:pic>
        <p:nvPicPr>
          <p:cNvPr id="6" name="Picture 5" descr="A screenshot of a graph&#10;&#10;Description automatically generated">
            <a:extLst>
              <a:ext uri="{FF2B5EF4-FFF2-40B4-BE49-F238E27FC236}">
                <a16:creationId xmlns:a16="http://schemas.microsoft.com/office/drawing/2014/main" id="{CC9275B3-AD2F-66CE-613B-8893E8315B83}"/>
              </a:ext>
            </a:extLst>
          </p:cNvPr>
          <p:cNvPicPr>
            <a:picLocks noChangeAspect="1"/>
          </p:cNvPicPr>
          <p:nvPr/>
        </p:nvPicPr>
        <p:blipFill>
          <a:blip r:embed="rId3"/>
          <a:stretch>
            <a:fillRect/>
          </a:stretch>
        </p:blipFill>
        <p:spPr>
          <a:xfrm>
            <a:off x="6412385" y="4251880"/>
            <a:ext cx="5560108" cy="2513362"/>
          </a:xfrm>
          <a:prstGeom prst="rect">
            <a:avLst/>
          </a:prstGeom>
        </p:spPr>
      </p:pic>
      <p:pic>
        <p:nvPicPr>
          <p:cNvPr id="8" name="Picture 7" descr="A blue and pink background with red and white lines and dots&#10;&#10;Description automatically generated">
            <a:extLst>
              <a:ext uri="{FF2B5EF4-FFF2-40B4-BE49-F238E27FC236}">
                <a16:creationId xmlns:a16="http://schemas.microsoft.com/office/drawing/2014/main" id="{E33C3B95-62A2-C8C4-E897-4E22C9C951E3}"/>
              </a:ext>
            </a:extLst>
          </p:cNvPr>
          <p:cNvPicPr>
            <a:picLocks noChangeAspect="1"/>
          </p:cNvPicPr>
          <p:nvPr/>
        </p:nvPicPr>
        <p:blipFill>
          <a:blip r:embed="rId4"/>
          <a:stretch>
            <a:fillRect/>
          </a:stretch>
        </p:blipFill>
        <p:spPr>
          <a:xfrm>
            <a:off x="7582087" y="303805"/>
            <a:ext cx="4390406" cy="2750255"/>
          </a:xfrm>
          <a:prstGeom prst="rect">
            <a:avLst/>
          </a:prstGeom>
        </p:spPr>
      </p:pic>
      <p:cxnSp>
        <p:nvCxnSpPr>
          <p:cNvPr id="7" name="Straight Arrow Connector 6">
            <a:extLst>
              <a:ext uri="{FF2B5EF4-FFF2-40B4-BE49-F238E27FC236}">
                <a16:creationId xmlns:a16="http://schemas.microsoft.com/office/drawing/2014/main" id="{AB175EC4-E6EB-1D4B-FBC4-16DE16EC49F8}"/>
              </a:ext>
            </a:extLst>
          </p:cNvPr>
          <p:cNvCxnSpPr/>
          <p:nvPr/>
        </p:nvCxnSpPr>
        <p:spPr>
          <a:xfrm>
            <a:off x="7373566" y="846306"/>
            <a:ext cx="1089498"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EA15F3-2C88-1BD9-8CDB-6F506608A201}"/>
              </a:ext>
            </a:extLst>
          </p:cNvPr>
          <p:cNvCxnSpPr>
            <a:cxnSpLocks/>
          </p:cNvCxnSpPr>
          <p:nvPr/>
        </p:nvCxnSpPr>
        <p:spPr>
          <a:xfrm flipH="1" flipV="1">
            <a:off x="8774349" y="2589886"/>
            <a:ext cx="447472" cy="36933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3D981D6-96F7-6C06-D398-C7FD9AC99EDC}"/>
              </a:ext>
            </a:extLst>
          </p:cNvPr>
          <p:cNvSpPr txBox="1"/>
          <p:nvPr/>
        </p:nvSpPr>
        <p:spPr>
          <a:xfrm>
            <a:off x="4630005" y="191910"/>
            <a:ext cx="2931989" cy="923330"/>
          </a:xfrm>
          <a:prstGeom prst="rect">
            <a:avLst/>
          </a:prstGeom>
          <a:noFill/>
        </p:spPr>
        <p:txBody>
          <a:bodyPr wrap="square">
            <a:spAutoFit/>
          </a:bodyPr>
          <a:lstStyle/>
          <a:p>
            <a:r>
              <a:rPr lang="en-US" altLang="zh-CN" sz="1800">
                <a:solidFill>
                  <a:schemeClr val="bg1">
                    <a:lumMod val="75000"/>
                  </a:schemeClr>
                </a:solidFill>
                <a:latin typeface="Arial" panose="020B0604020202020204" pitchFamily="34" charset="0"/>
                <a:cs typeface="Arial" panose="020B0604020202020204" pitchFamily="34" charset="0"/>
              </a:rPr>
              <a:t>Target</a:t>
            </a:r>
            <a:r>
              <a:rPr lang="zh-CN" altLang="en-US" sz="1800">
                <a:solidFill>
                  <a:schemeClr val="bg1">
                    <a:lumMod val="75000"/>
                  </a:schemeClr>
                </a:solidFill>
                <a:latin typeface="Arial" panose="020B0604020202020204" pitchFamily="34" charset="0"/>
                <a:cs typeface="Arial" panose="020B0604020202020204" pitchFamily="34" charset="0"/>
              </a:rPr>
              <a:t> </a:t>
            </a:r>
            <a:r>
              <a:rPr lang="en-US" altLang="zh-CN" sz="1800">
                <a:solidFill>
                  <a:schemeClr val="bg1">
                    <a:lumMod val="75000"/>
                  </a:schemeClr>
                </a:solidFill>
                <a:latin typeface="Arial" panose="020B0604020202020204" pitchFamily="34" charset="0"/>
                <a:cs typeface="Arial" panose="020B0604020202020204" pitchFamily="34" charset="0"/>
              </a:rPr>
              <a:t>model:</a:t>
            </a:r>
          </a:p>
          <a:p>
            <a:r>
              <a:rPr lang="en-US" altLang="zh-CN">
                <a:solidFill>
                  <a:schemeClr val="bg1">
                    <a:lumMod val="75000"/>
                  </a:schemeClr>
                </a:solidFill>
                <a:latin typeface="Arial" panose="020B0604020202020204" pitchFamily="34" charset="0"/>
                <a:cs typeface="Arial" panose="020B0604020202020204" pitchFamily="34" charset="0"/>
              </a:rPr>
              <a:t>Deep</a:t>
            </a:r>
            <a:r>
              <a:rPr lang="zh-CN" altLang="en-US">
                <a:solidFill>
                  <a:schemeClr val="bg1">
                    <a:lumMod val="75000"/>
                  </a:schemeClr>
                </a:solidFill>
                <a:latin typeface="Arial" panose="020B0604020202020204" pitchFamily="34" charset="0"/>
                <a:cs typeface="Arial" panose="020B0604020202020204" pitchFamily="34" charset="0"/>
              </a:rPr>
              <a:t> </a:t>
            </a:r>
            <a:r>
              <a:rPr lang="en-US" altLang="zh-CN">
                <a:solidFill>
                  <a:schemeClr val="bg1">
                    <a:lumMod val="75000"/>
                  </a:schemeClr>
                </a:solidFill>
                <a:latin typeface="Arial" panose="020B0604020202020204" pitchFamily="34" charset="0"/>
                <a:cs typeface="Arial" panose="020B0604020202020204" pitchFamily="34" charset="0"/>
              </a:rPr>
              <a:t>nonlinear</a:t>
            </a:r>
            <a:r>
              <a:rPr lang="zh-CN" altLang="en-US">
                <a:solidFill>
                  <a:schemeClr val="bg1">
                    <a:lumMod val="75000"/>
                  </a:schemeClr>
                </a:solidFill>
                <a:latin typeface="Arial" panose="020B0604020202020204" pitchFamily="34" charset="0"/>
                <a:cs typeface="Arial" panose="020B0604020202020204" pitchFamily="34" charset="0"/>
              </a:rPr>
              <a:t> </a:t>
            </a:r>
            <a:r>
              <a:rPr lang="en-US" altLang="zh-CN">
                <a:solidFill>
                  <a:schemeClr val="bg1">
                    <a:lumMod val="75000"/>
                  </a:schemeClr>
                </a:solidFill>
                <a:latin typeface="Arial" panose="020B0604020202020204" pitchFamily="34" charset="0"/>
                <a:cs typeface="Arial" panose="020B0604020202020204" pitchFamily="34" charset="0"/>
              </a:rPr>
              <a:t>model</a:t>
            </a:r>
            <a:r>
              <a:rPr lang="zh-CN" altLang="en-US">
                <a:solidFill>
                  <a:schemeClr val="bg1">
                    <a:lumMod val="75000"/>
                  </a:schemeClr>
                </a:solidFill>
                <a:latin typeface="Arial" panose="020B0604020202020204" pitchFamily="34" charset="0"/>
                <a:cs typeface="Arial" panose="020B0604020202020204" pitchFamily="34" charset="0"/>
              </a:rPr>
              <a:t> </a:t>
            </a:r>
            <a:r>
              <a:rPr lang="en-US" altLang="zh-CN">
                <a:solidFill>
                  <a:schemeClr val="bg1">
                    <a:lumMod val="75000"/>
                  </a:schemeClr>
                </a:solidFill>
                <a:latin typeface="Arial" panose="020B0604020202020204" pitchFamily="34" charset="0"/>
                <a:cs typeface="Arial" panose="020B0604020202020204" pitchFamily="34" charset="0"/>
              </a:rPr>
              <a:t>with</a:t>
            </a:r>
          </a:p>
          <a:p>
            <a:r>
              <a:rPr lang="en-US" altLang="zh-CN">
                <a:solidFill>
                  <a:schemeClr val="bg1">
                    <a:lumMod val="75000"/>
                  </a:schemeClr>
                </a:solidFill>
                <a:latin typeface="Arial" panose="020B0604020202020204" pitchFamily="34" charset="0"/>
                <a:cs typeface="Arial" panose="020B0604020202020204" pitchFamily="34" charset="0"/>
              </a:rPr>
              <a:t>curvy</a:t>
            </a:r>
            <a:r>
              <a:rPr lang="zh-CN" altLang="en-US">
                <a:solidFill>
                  <a:schemeClr val="bg1">
                    <a:lumMod val="75000"/>
                  </a:schemeClr>
                </a:solidFill>
                <a:latin typeface="Arial" panose="020B0604020202020204" pitchFamily="34" charset="0"/>
                <a:cs typeface="Arial" panose="020B0604020202020204" pitchFamily="34" charset="0"/>
              </a:rPr>
              <a:t> </a:t>
            </a:r>
            <a:r>
              <a:rPr lang="en-US" altLang="zh-CN">
                <a:solidFill>
                  <a:schemeClr val="bg1">
                    <a:lumMod val="75000"/>
                  </a:schemeClr>
                </a:solidFill>
                <a:latin typeface="Arial" panose="020B0604020202020204" pitchFamily="34" charset="0"/>
                <a:cs typeface="Arial" panose="020B0604020202020204" pitchFamily="34" charset="0"/>
              </a:rPr>
              <a:t>decision</a:t>
            </a:r>
            <a:r>
              <a:rPr lang="zh-CN" altLang="en-US">
                <a:solidFill>
                  <a:schemeClr val="bg1">
                    <a:lumMod val="75000"/>
                  </a:schemeClr>
                </a:solidFill>
                <a:latin typeface="Arial" panose="020B0604020202020204" pitchFamily="34" charset="0"/>
                <a:cs typeface="Arial" panose="020B0604020202020204" pitchFamily="34" charset="0"/>
              </a:rPr>
              <a:t> </a:t>
            </a:r>
            <a:r>
              <a:rPr lang="en-US" altLang="zh-CN">
                <a:solidFill>
                  <a:schemeClr val="bg1">
                    <a:lumMod val="75000"/>
                  </a:schemeClr>
                </a:solidFill>
                <a:latin typeface="Arial" panose="020B0604020202020204" pitchFamily="34" charset="0"/>
                <a:cs typeface="Arial" panose="020B0604020202020204" pitchFamily="34" charset="0"/>
              </a:rPr>
              <a:t>boundary</a:t>
            </a:r>
            <a:endParaRPr lang="en-CN">
              <a:solidFill>
                <a:schemeClr val="bg1">
                  <a:lumMod val="75000"/>
                </a:schemeClr>
              </a:solidFill>
            </a:endParaRPr>
          </a:p>
        </p:txBody>
      </p:sp>
      <p:sp>
        <p:nvSpPr>
          <p:cNvPr id="14" name="TextBox 13">
            <a:extLst>
              <a:ext uri="{FF2B5EF4-FFF2-40B4-BE49-F238E27FC236}">
                <a16:creationId xmlns:a16="http://schemas.microsoft.com/office/drawing/2014/main" id="{3C48B2B6-E443-8DC7-236E-F7D765E68CB9}"/>
              </a:ext>
            </a:extLst>
          </p:cNvPr>
          <p:cNvSpPr txBox="1"/>
          <p:nvPr/>
        </p:nvSpPr>
        <p:spPr>
          <a:xfrm>
            <a:off x="8723455" y="2959218"/>
            <a:ext cx="3249038" cy="923330"/>
          </a:xfrm>
          <a:prstGeom prst="rect">
            <a:avLst/>
          </a:prstGeom>
          <a:noFill/>
        </p:spPr>
        <p:txBody>
          <a:bodyPr wrap="square">
            <a:spAutoFit/>
          </a:bodyPr>
          <a:lstStyle/>
          <a:p>
            <a:r>
              <a:rPr lang="en-US" altLang="zh-CN" dirty="0">
                <a:solidFill>
                  <a:schemeClr val="bg1">
                    <a:lumMod val="75000"/>
                  </a:schemeClr>
                </a:solidFill>
                <a:latin typeface="Arial" panose="020B0604020202020204" pitchFamily="34" charset="0"/>
                <a:cs typeface="Arial" panose="020B0604020202020204" pitchFamily="34" charset="0"/>
              </a:rPr>
              <a:t>Approximating</a:t>
            </a:r>
            <a:r>
              <a:rPr lang="zh-CN" altLang="en-US" dirty="0">
                <a:solidFill>
                  <a:schemeClr val="bg1">
                    <a:lumMod val="75000"/>
                  </a:schemeClr>
                </a:solidFill>
                <a:latin typeface="Arial" panose="020B0604020202020204" pitchFamily="34" charset="0"/>
                <a:cs typeface="Arial" panose="020B0604020202020204" pitchFamily="34" charset="0"/>
              </a:rPr>
              <a:t> </a:t>
            </a:r>
            <a:r>
              <a:rPr lang="en-US" altLang="zh-CN" dirty="0">
                <a:solidFill>
                  <a:schemeClr val="bg1">
                    <a:lumMod val="75000"/>
                  </a:schemeClr>
                </a:solidFill>
                <a:latin typeface="Arial" panose="020B0604020202020204" pitchFamily="34" charset="0"/>
                <a:cs typeface="Arial" panose="020B0604020202020204" pitchFamily="34" charset="0"/>
              </a:rPr>
              <a:t>model:</a:t>
            </a:r>
          </a:p>
          <a:p>
            <a:r>
              <a:rPr lang="en-US" altLang="zh-CN" dirty="0">
                <a:solidFill>
                  <a:schemeClr val="bg1">
                    <a:lumMod val="75000"/>
                  </a:schemeClr>
                </a:solidFill>
                <a:latin typeface="Arial" panose="020B0604020202020204" pitchFamily="34" charset="0"/>
                <a:cs typeface="Arial" panose="020B0604020202020204" pitchFamily="34" charset="0"/>
              </a:rPr>
              <a:t>Linear</a:t>
            </a:r>
            <a:r>
              <a:rPr lang="zh-CN" altLang="en-US" dirty="0">
                <a:solidFill>
                  <a:schemeClr val="bg1">
                    <a:lumMod val="75000"/>
                  </a:schemeClr>
                </a:solidFill>
                <a:latin typeface="Arial" panose="020B0604020202020204" pitchFamily="34" charset="0"/>
                <a:cs typeface="Arial" panose="020B0604020202020204" pitchFamily="34" charset="0"/>
              </a:rPr>
              <a:t> </a:t>
            </a:r>
            <a:r>
              <a:rPr lang="en-US" altLang="zh-CN" dirty="0">
                <a:solidFill>
                  <a:schemeClr val="bg1">
                    <a:lumMod val="75000"/>
                  </a:schemeClr>
                </a:solidFill>
                <a:latin typeface="Arial" panose="020B0604020202020204" pitchFamily="34" charset="0"/>
                <a:cs typeface="Arial" panose="020B0604020202020204" pitchFamily="34" charset="0"/>
              </a:rPr>
              <a:t>model</a:t>
            </a:r>
            <a:r>
              <a:rPr lang="zh-CN" altLang="en-US" dirty="0">
                <a:solidFill>
                  <a:schemeClr val="bg1">
                    <a:lumMod val="75000"/>
                  </a:schemeClr>
                </a:solidFill>
                <a:latin typeface="Arial" panose="020B0604020202020204" pitchFamily="34" charset="0"/>
                <a:cs typeface="Arial" panose="020B0604020202020204" pitchFamily="34" charset="0"/>
              </a:rPr>
              <a:t> </a:t>
            </a:r>
            <a:r>
              <a:rPr lang="en-US" altLang="zh-CN" dirty="0">
                <a:solidFill>
                  <a:schemeClr val="bg1">
                    <a:lumMod val="75000"/>
                  </a:schemeClr>
                </a:solidFill>
                <a:latin typeface="Arial" panose="020B0604020202020204" pitchFamily="34" charset="0"/>
                <a:cs typeface="Arial" panose="020B0604020202020204" pitchFamily="34" charset="0"/>
              </a:rPr>
              <a:t>with</a:t>
            </a:r>
            <a:r>
              <a:rPr lang="zh-CN" altLang="en-US" dirty="0">
                <a:solidFill>
                  <a:schemeClr val="bg1">
                    <a:lumMod val="75000"/>
                  </a:schemeClr>
                </a:solidFill>
                <a:latin typeface="Arial" panose="020B0604020202020204" pitchFamily="34" charset="0"/>
                <a:cs typeface="Arial" panose="020B0604020202020204" pitchFamily="34" charset="0"/>
              </a:rPr>
              <a:t> </a:t>
            </a:r>
            <a:r>
              <a:rPr lang="en-US" altLang="zh-CN" dirty="0">
                <a:solidFill>
                  <a:schemeClr val="bg1">
                    <a:lumMod val="75000"/>
                  </a:schemeClr>
                </a:solidFill>
                <a:latin typeface="Arial" panose="020B0604020202020204" pitchFamily="34" charset="0"/>
                <a:cs typeface="Arial" panose="020B0604020202020204" pitchFamily="34" charset="0"/>
              </a:rPr>
              <a:t>low</a:t>
            </a:r>
            <a:r>
              <a:rPr lang="zh-CN" altLang="en-US" dirty="0">
                <a:solidFill>
                  <a:schemeClr val="bg1">
                    <a:lumMod val="75000"/>
                  </a:schemeClr>
                </a:solidFill>
                <a:latin typeface="Arial" panose="020B0604020202020204" pitchFamily="34" charset="0"/>
                <a:cs typeface="Arial" panose="020B0604020202020204" pitchFamily="34" charset="0"/>
              </a:rPr>
              <a:t> </a:t>
            </a:r>
            <a:r>
              <a:rPr lang="en-US" altLang="zh-CN" dirty="0">
                <a:solidFill>
                  <a:schemeClr val="bg1">
                    <a:lumMod val="75000"/>
                  </a:schemeClr>
                </a:solidFill>
                <a:latin typeface="Arial" panose="020B0604020202020204" pitchFamily="34" charset="0"/>
                <a:cs typeface="Arial" panose="020B0604020202020204" pitchFamily="34" charset="0"/>
              </a:rPr>
              <a:t>global</a:t>
            </a:r>
            <a:r>
              <a:rPr lang="zh-CN" altLang="en-US" dirty="0">
                <a:solidFill>
                  <a:schemeClr val="bg1">
                    <a:lumMod val="75000"/>
                  </a:schemeClr>
                </a:solidFill>
                <a:latin typeface="Arial" panose="020B0604020202020204" pitchFamily="34" charset="0"/>
                <a:cs typeface="Arial" panose="020B0604020202020204" pitchFamily="34" charset="0"/>
              </a:rPr>
              <a:t> </a:t>
            </a:r>
            <a:r>
              <a:rPr lang="en-US" altLang="zh-CN" dirty="0">
                <a:solidFill>
                  <a:schemeClr val="bg1">
                    <a:lumMod val="75000"/>
                  </a:schemeClr>
                </a:solidFill>
                <a:latin typeface="Arial" panose="020B0604020202020204" pitchFamily="34" charset="0"/>
                <a:cs typeface="Arial" panose="020B0604020202020204" pitchFamily="34" charset="0"/>
              </a:rPr>
              <a:t>accuracy,</a:t>
            </a:r>
            <a:r>
              <a:rPr lang="zh-CN" altLang="en-US" dirty="0">
                <a:solidFill>
                  <a:schemeClr val="bg1">
                    <a:lumMod val="75000"/>
                  </a:schemeClr>
                </a:solidFill>
                <a:latin typeface="Arial" panose="020B0604020202020204" pitchFamily="34" charset="0"/>
                <a:cs typeface="Arial" panose="020B0604020202020204" pitchFamily="34" charset="0"/>
              </a:rPr>
              <a:t> </a:t>
            </a:r>
            <a:r>
              <a:rPr lang="en-US" altLang="zh-CN" dirty="0">
                <a:solidFill>
                  <a:schemeClr val="bg1">
                    <a:lumMod val="75000"/>
                  </a:schemeClr>
                </a:solidFill>
                <a:latin typeface="Arial" panose="020B0604020202020204" pitchFamily="34" charset="0"/>
                <a:cs typeface="Arial" panose="020B0604020202020204" pitchFamily="34" charset="0"/>
              </a:rPr>
              <a:t>but</a:t>
            </a:r>
            <a:r>
              <a:rPr lang="zh-CN" altLang="en-US" dirty="0">
                <a:solidFill>
                  <a:schemeClr val="bg1">
                    <a:lumMod val="75000"/>
                  </a:schemeClr>
                </a:solidFill>
                <a:latin typeface="Arial" panose="020B0604020202020204" pitchFamily="34" charset="0"/>
                <a:cs typeface="Arial" panose="020B0604020202020204" pitchFamily="34" charset="0"/>
              </a:rPr>
              <a:t> </a:t>
            </a:r>
            <a:r>
              <a:rPr lang="en-US" altLang="zh-CN" dirty="0">
                <a:solidFill>
                  <a:schemeClr val="bg1">
                    <a:lumMod val="75000"/>
                  </a:schemeClr>
                </a:solidFill>
                <a:latin typeface="Arial" panose="020B0604020202020204" pitchFamily="34" charset="0"/>
                <a:cs typeface="Arial" panose="020B0604020202020204" pitchFamily="34" charset="0"/>
              </a:rPr>
              <a:t>accurate</a:t>
            </a:r>
            <a:r>
              <a:rPr lang="zh-CN" altLang="en-US" dirty="0">
                <a:solidFill>
                  <a:schemeClr val="bg1">
                    <a:lumMod val="75000"/>
                  </a:schemeClr>
                </a:solidFill>
                <a:latin typeface="Arial" panose="020B0604020202020204" pitchFamily="34" charset="0"/>
                <a:cs typeface="Arial" panose="020B0604020202020204" pitchFamily="34" charset="0"/>
              </a:rPr>
              <a:t> </a:t>
            </a:r>
            <a:r>
              <a:rPr lang="en-US" altLang="zh-CN" dirty="0">
                <a:solidFill>
                  <a:schemeClr val="bg1">
                    <a:lumMod val="75000"/>
                  </a:schemeClr>
                </a:solidFill>
                <a:latin typeface="Arial" panose="020B0604020202020204" pitchFamily="34" charset="0"/>
                <a:cs typeface="Arial" panose="020B0604020202020204" pitchFamily="34" charset="0"/>
              </a:rPr>
              <a:t>locally.</a:t>
            </a:r>
            <a:endParaRPr lang="en-CN" dirty="0">
              <a:solidFill>
                <a:schemeClr val="bg1">
                  <a:lumMod val="7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2D03896-239B-2B58-2C40-603F1B1043C2}"/>
              </a:ext>
            </a:extLst>
          </p:cNvPr>
          <p:cNvSpPr txBox="1"/>
          <p:nvPr/>
        </p:nvSpPr>
        <p:spPr>
          <a:xfrm>
            <a:off x="7685650" y="3872306"/>
            <a:ext cx="4117805" cy="307777"/>
          </a:xfrm>
          <a:prstGeom prst="rect">
            <a:avLst/>
          </a:prstGeom>
          <a:noFill/>
        </p:spPr>
        <p:txBody>
          <a:bodyPr wrap="square">
            <a:spAutoFit/>
          </a:bodyPr>
          <a:lstStyle/>
          <a:p>
            <a:r>
              <a:rPr lang="en-US" altLang="zh-CN" sz="1400">
                <a:solidFill>
                  <a:schemeClr val="accent1"/>
                </a:solidFill>
                <a:latin typeface="Arial" panose="020B0604020202020204" pitchFamily="34" charset="0"/>
                <a:cs typeface="Arial" panose="020B0604020202020204" pitchFamily="34" charset="0"/>
              </a:rPr>
              <a:t>Local</a:t>
            </a:r>
            <a:r>
              <a:rPr lang="zh-CN" altLang="en-US" sz="1400">
                <a:solidFill>
                  <a:schemeClr val="accent1"/>
                </a:solidFill>
                <a:latin typeface="Arial" panose="020B0604020202020204" pitchFamily="34" charset="0"/>
                <a:cs typeface="Arial" panose="020B0604020202020204" pitchFamily="34" charset="0"/>
              </a:rPr>
              <a:t> </a:t>
            </a:r>
            <a:r>
              <a:rPr lang="en-US" altLang="zh-CN" sz="1400">
                <a:solidFill>
                  <a:schemeClr val="accent1"/>
                </a:solidFill>
                <a:latin typeface="Arial" panose="020B0604020202020204" pitchFamily="34" charset="0"/>
                <a:cs typeface="Arial" panose="020B0604020202020204" pitchFamily="34" charset="0"/>
              </a:rPr>
              <a:t>explanations</a:t>
            </a:r>
            <a:r>
              <a:rPr lang="zh-CN" altLang="en-US" sz="1400">
                <a:solidFill>
                  <a:schemeClr val="accent1"/>
                </a:solidFill>
                <a:latin typeface="Arial" panose="020B0604020202020204" pitchFamily="34" charset="0"/>
                <a:cs typeface="Arial" panose="020B0604020202020204" pitchFamily="34" charset="0"/>
              </a:rPr>
              <a:t> </a:t>
            </a:r>
            <a:r>
              <a:rPr lang="en-US" altLang="zh-CN" sz="1400">
                <a:solidFill>
                  <a:schemeClr val="accent1"/>
                </a:solidFill>
                <a:latin typeface="Arial" panose="020B0604020202020204" pitchFamily="34" charset="0"/>
                <a:cs typeface="Arial" panose="020B0604020202020204" pitchFamily="34" charset="0"/>
              </a:rPr>
              <a:t>for</a:t>
            </a:r>
            <a:r>
              <a:rPr lang="zh-CN" altLang="en-US" sz="1400">
                <a:solidFill>
                  <a:schemeClr val="accent1"/>
                </a:solidFill>
                <a:latin typeface="Arial" panose="020B0604020202020204" pitchFamily="34" charset="0"/>
                <a:cs typeface="Arial" panose="020B0604020202020204" pitchFamily="34" charset="0"/>
              </a:rPr>
              <a:t> </a:t>
            </a:r>
            <a:r>
              <a:rPr lang="en-US" altLang="zh-CN" sz="1400">
                <a:solidFill>
                  <a:schemeClr val="accent1"/>
                </a:solidFill>
                <a:latin typeface="Arial" panose="020B0604020202020204" pitchFamily="34" charset="0"/>
                <a:cs typeface="Arial" panose="020B0604020202020204" pitchFamily="34" charset="0"/>
              </a:rPr>
              <a:t>two</a:t>
            </a:r>
            <a:r>
              <a:rPr lang="zh-CN" altLang="en-US" sz="1400">
                <a:solidFill>
                  <a:schemeClr val="accent1"/>
                </a:solidFill>
                <a:latin typeface="Arial" panose="020B0604020202020204" pitchFamily="34" charset="0"/>
                <a:cs typeface="Arial" panose="020B0604020202020204" pitchFamily="34" charset="0"/>
              </a:rPr>
              <a:t> </a:t>
            </a:r>
            <a:r>
              <a:rPr lang="en-US" altLang="zh-CN" sz="1400">
                <a:solidFill>
                  <a:schemeClr val="accent1"/>
                </a:solidFill>
                <a:latin typeface="Arial" panose="020B0604020202020204" pitchFamily="34" charset="0"/>
                <a:cs typeface="Arial" panose="020B0604020202020204" pitchFamily="34" charset="0"/>
              </a:rPr>
              <a:t>prediction</a:t>
            </a:r>
            <a:r>
              <a:rPr lang="zh-CN" altLang="en-US" sz="1400">
                <a:solidFill>
                  <a:schemeClr val="accent1"/>
                </a:solidFill>
                <a:latin typeface="Arial" panose="020B0604020202020204" pitchFamily="34" charset="0"/>
                <a:cs typeface="Arial" panose="020B0604020202020204" pitchFamily="34" charset="0"/>
              </a:rPr>
              <a:t> </a:t>
            </a:r>
            <a:r>
              <a:rPr lang="en-US" altLang="zh-CN" sz="1400">
                <a:solidFill>
                  <a:schemeClr val="accent1"/>
                </a:solidFill>
                <a:latin typeface="Arial" panose="020B0604020202020204" pitchFamily="34" charset="0"/>
                <a:cs typeface="Arial" panose="020B0604020202020204" pitchFamily="34" charset="0"/>
              </a:rPr>
              <a:t>algorithms</a:t>
            </a:r>
            <a:endParaRPr lang="en-CN" sz="1400">
              <a:solidFill>
                <a:schemeClr val="accent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19931EC-ADA5-B730-8BF0-81D24B43B9A0}"/>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LIME</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9" name="TextBox 18">
            <a:extLst>
              <a:ext uri="{FF2B5EF4-FFF2-40B4-BE49-F238E27FC236}">
                <a16:creationId xmlns:a16="http://schemas.microsoft.com/office/drawing/2014/main" id="{5BE6005A-57A7-FE43-1BCF-7B45473E139D}"/>
              </a:ext>
            </a:extLst>
          </p:cNvPr>
          <p:cNvSpPr txBox="1"/>
          <p:nvPr/>
        </p:nvSpPr>
        <p:spPr>
          <a:xfrm>
            <a:off x="5020811" y="6134274"/>
            <a:ext cx="6098796" cy="369332"/>
          </a:xfrm>
          <a:prstGeom prst="rect">
            <a:avLst/>
          </a:prstGeom>
          <a:noFill/>
        </p:spPr>
        <p:txBody>
          <a:bodyPr wrap="square">
            <a:spAutoFit/>
          </a:bodyPr>
          <a:lstStyle/>
          <a:p>
            <a:r>
              <a:rPr lang="en-US" altLang="zh-CN">
                <a:solidFill>
                  <a:schemeClr val="bg1">
                    <a:lumMod val="75000"/>
                  </a:schemeClr>
                </a:solidFill>
                <a:latin typeface="Arial" panose="020B0604020202020204" pitchFamily="34" charset="0"/>
                <a:cs typeface="Arial" panose="020B0604020202020204" pitchFamily="34" charset="0"/>
              </a:rPr>
              <a:t>Same</a:t>
            </a:r>
            <a:r>
              <a:rPr lang="zh-CN" altLang="en-US">
                <a:solidFill>
                  <a:schemeClr val="bg1">
                    <a:lumMod val="75000"/>
                  </a:schemeClr>
                </a:solidFill>
                <a:latin typeface="Arial" panose="020B0604020202020204" pitchFamily="34" charset="0"/>
                <a:cs typeface="Arial" panose="020B0604020202020204" pitchFamily="34" charset="0"/>
              </a:rPr>
              <a:t> </a:t>
            </a:r>
            <a:r>
              <a:rPr lang="en-US" altLang="zh-CN">
                <a:solidFill>
                  <a:schemeClr val="bg1">
                    <a:lumMod val="75000"/>
                  </a:schemeClr>
                </a:solidFill>
                <a:latin typeface="Arial" panose="020B0604020202020204" pitchFamily="34" charset="0"/>
                <a:cs typeface="Arial" panose="020B0604020202020204" pitchFamily="34" charset="0"/>
              </a:rPr>
              <a:t>input:</a:t>
            </a:r>
            <a:endParaRPr lang="en-CN"/>
          </a:p>
        </p:txBody>
      </p:sp>
      <p:sp>
        <p:nvSpPr>
          <p:cNvPr id="2" name="TextBox 1">
            <a:extLst>
              <a:ext uri="{FF2B5EF4-FFF2-40B4-BE49-F238E27FC236}">
                <a16:creationId xmlns:a16="http://schemas.microsoft.com/office/drawing/2014/main" id="{CA83480A-7D3A-138C-6851-CA82B669926D}"/>
              </a:ext>
            </a:extLst>
          </p:cNvPr>
          <p:cNvSpPr txBox="1"/>
          <p:nvPr/>
        </p:nvSpPr>
        <p:spPr>
          <a:xfrm>
            <a:off x="440118" y="6016631"/>
            <a:ext cx="4709287" cy="646331"/>
          </a:xfrm>
          <a:prstGeom prst="rect">
            <a:avLst/>
          </a:prstGeom>
          <a:noFill/>
        </p:spPr>
        <p:txBody>
          <a:bodyPr wrap="square" rtlCol="0">
            <a:spAutoFit/>
          </a:bodyPr>
          <a:lstStyle/>
          <a:p>
            <a:r>
              <a:rPr lang="en-US" altLang="zh-CN" sz="1200" dirty="0"/>
              <a:t>Image Source: </a:t>
            </a:r>
          </a:p>
          <a:p>
            <a:r>
              <a:rPr lang="en-US" altLang="zh-CN" sz="1200" dirty="0"/>
              <a:t>IFME: Influence Function Based Model Explanation for Black Box Decision Systems. Zha, etc. 2020.</a:t>
            </a:r>
          </a:p>
        </p:txBody>
      </p:sp>
    </p:spTree>
    <p:extLst>
      <p:ext uri="{BB962C8B-B14F-4D97-AF65-F5344CB8AC3E}">
        <p14:creationId xmlns:p14="http://schemas.microsoft.com/office/powerpoint/2010/main" val="751820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768436" y="1059779"/>
            <a:ext cx="11136519" cy="5773450"/>
          </a:xfrm>
        </p:spPr>
        <p:txBody>
          <a:bodyPr>
            <a:normAutofit/>
          </a:bodyPr>
          <a:lstStyle/>
          <a:p>
            <a:r>
              <a:rPr lang="en-US" sz="2200" dirty="0">
                <a:latin typeface="Arial" panose="020B0604020202020204" pitchFamily="34" charset="0"/>
                <a:cs typeface="Arial" panose="020B0604020202020204" pitchFamily="34" charset="0"/>
              </a:rPr>
              <a:t>One tree does not offer high accuracy</a:t>
            </a:r>
          </a:p>
          <a:p>
            <a:pPr lvl="1">
              <a:buFont typeface="Courier New" panose="02070309020205020404" pitchFamily="49" charset="0"/>
              <a:buChar char="o"/>
            </a:pPr>
            <a:r>
              <a:rPr lang="en-US" altLang="zh-CN" sz="2000" dirty="0">
                <a:latin typeface="Arial" panose="020B0604020202020204" pitchFamily="34" charset="0"/>
                <a:cs typeface="Arial" panose="020B0604020202020204" pitchFamily="34" charset="0"/>
              </a:rPr>
              <a:t>Prediction</a:t>
            </a:r>
            <a:r>
              <a:rPr 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averaging </a:t>
            </a:r>
            <a:r>
              <a:rPr lang="en-US" altLang="zh-CN" sz="2000" dirty="0">
                <a:latin typeface="Arial" panose="020B0604020202020204" pitchFamily="34" charset="0"/>
                <a:cs typeface="Arial" panose="020B0604020202020204" pitchFamily="34" charset="0"/>
              </a:rPr>
              <a:t>many</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(e.g.,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1000)</a:t>
            </a:r>
            <a:r>
              <a:rPr lang="zh-C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trees’ predictions</a:t>
            </a:r>
            <a:r>
              <a:rPr lang="en-US" altLang="zh-CN" sz="2000" b="1" baseline="30000" dirty="0">
                <a:latin typeface="Arial" panose="020B0604020202020204" pitchFamily="34" charset="0"/>
                <a:cs typeface="Arial" panose="020B0604020202020204" pitchFamily="34" charset="0"/>
              </a:rPr>
              <a:t>[1]</a:t>
            </a:r>
          </a:p>
          <a:p>
            <a:pPr lvl="1">
              <a:buFont typeface="Courier New" panose="02070309020205020404" pitchFamily="49" charset="0"/>
              <a:buChar char="o"/>
            </a:pPr>
            <a:r>
              <a:rPr lang="en-US" altLang="zh-CN" sz="2000" dirty="0">
                <a:latin typeface="Arial" panose="020B0604020202020204" pitchFamily="34" charset="0"/>
                <a:cs typeface="Arial" panose="020B0604020202020204" pitchFamily="34" charset="0"/>
              </a:rPr>
              <a:t>One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tree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intrinsically</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interpretable,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but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a:t>
            </a:r>
            <a:r>
              <a:rPr lang="en-US" sz="2000" dirty="0">
                <a:latin typeface="Arial" panose="020B0604020202020204" pitchFamily="34" charset="0"/>
                <a:cs typeface="Arial" panose="020B0604020202020204" pitchFamily="34" charset="0"/>
              </a:rPr>
              <a:t>any trees are not</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Global interpretation using feature importance</a:t>
            </a:r>
            <a:endParaRPr lang="en-US" altLang="zh-CN" sz="22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altLang="zh-CN" sz="2000" dirty="0">
                <a:latin typeface="Arial" panose="020B0604020202020204" pitchFamily="34" charset="0"/>
                <a:cs typeface="Arial" panose="020B0604020202020204" pitchFamily="34" charset="0"/>
              </a:rPr>
              <a:t>Example: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the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most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distinguishing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feature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separate</a:t>
            </a:r>
            <a:r>
              <a:rPr lang="zh-CN" altLang="en-US" sz="2000" dirty="0">
                <a:latin typeface="Arial" panose="020B0604020202020204" pitchFamily="34" charset="0"/>
                <a:cs typeface="Arial" panose="020B0604020202020204" pitchFamily="34" charset="0"/>
              </a:rPr>
              <a:t> </a:t>
            </a:r>
            <a:r>
              <a:rPr lang="en-US" altLang="zh-CN" sz="2000" u="sng" dirty="0">
                <a:latin typeface="Arial" panose="020B0604020202020204" pitchFamily="34" charset="0"/>
                <a:cs typeface="Arial" panose="020B0604020202020204" pitchFamily="34" charset="0"/>
              </a:rPr>
              <a:t>high-</a:t>
            </a:r>
            <a:r>
              <a:rPr lang="zh-CN" altLang="en-US" sz="2000" u="sng" dirty="0">
                <a:latin typeface="Arial" panose="020B0604020202020204" pitchFamily="34" charset="0"/>
                <a:cs typeface="Arial" panose="020B0604020202020204" pitchFamily="34" charset="0"/>
              </a:rPr>
              <a:t> </a:t>
            </a:r>
            <a:r>
              <a:rPr lang="en-US" altLang="zh-CN" sz="2000" u="sng" dirty="0">
                <a:latin typeface="Arial" panose="020B0604020202020204" pitchFamily="34" charset="0"/>
                <a:cs typeface="Arial" panose="020B0604020202020204" pitchFamily="34" charset="0"/>
              </a:rPr>
              <a:t>and</a:t>
            </a:r>
            <a:r>
              <a:rPr lang="zh-CN" altLang="en-US" sz="2000" u="sng" dirty="0">
                <a:latin typeface="Arial" panose="020B0604020202020204" pitchFamily="34" charset="0"/>
                <a:cs typeface="Arial" panose="020B0604020202020204" pitchFamily="34" charset="0"/>
              </a:rPr>
              <a:t> </a:t>
            </a:r>
            <a:r>
              <a:rPr lang="en-US" altLang="zh-CN" sz="2000" u="sng" dirty="0">
                <a:latin typeface="Arial" panose="020B0604020202020204" pitchFamily="34" charset="0"/>
                <a:cs typeface="Arial" panose="020B0604020202020204" pitchFamily="34" charset="0"/>
              </a:rPr>
              <a:t>low-risk</a:t>
            </a:r>
            <a:r>
              <a:rPr lang="zh-CN" altLang="en-US" sz="2000" u="sng" dirty="0">
                <a:latin typeface="Arial" panose="020B0604020202020204" pitchFamily="34" charset="0"/>
                <a:cs typeface="Arial" panose="020B0604020202020204" pitchFamily="34" charset="0"/>
              </a:rPr>
              <a:t> </a:t>
            </a:r>
            <a:r>
              <a:rPr lang="en-US" altLang="zh-CN" sz="2000" u="sng" dirty="0">
                <a:latin typeface="Arial" panose="020B0604020202020204" pitchFamily="34" charset="0"/>
                <a:cs typeface="Arial" panose="020B0604020202020204" pitchFamily="34" charset="0"/>
              </a:rPr>
              <a:t>loan</a:t>
            </a:r>
            <a:r>
              <a:rPr lang="zh-CN" altLang="en-US" sz="2000" u="sng" dirty="0">
                <a:latin typeface="Arial" panose="020B0604020202020204" pitchFamily="34" charset="0"/>
                <a:cs typeface="Arial" panose="020B0604020202020204" pitchFamily="34" charset="0"/>
              </a:rPr>
              <a:t> </a:t>
            </a:r>
            <a:r>
              <a:rPr lang="en-US" altLang="zh-CN" sz="2000" u="sng" dirty="0">
                <a:latin typeface="Arial" panose="020B0604020202020204" pitchFamily="34" charset="0"/>
                <a:cs typeface="Arial" panose="020B0604020202020204" pitchFamily="34" charset="0"/>
              </a:rPr>
              <a:t>applicants</a:t>
            </a:r>
            <a:r>
              <a:rPr lang="zh-CN" altLang="en-US" sz="2000" u="sng"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how</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much</a:t>
            </a:r>
            <a:r>
              <a:rPr lang="zh-CN" altLang="en-US" sz="2000" dirty="0">
                <a:latin typeface="Arial" panose="020B0604020202020204" pitchFamily="34" charset="0"/>
                <a:cs typeface="Arial" panose="020B0604020202020204" pitchFamily="34" charset="0"/>
              </a:rPr>
              <a:t> </a:t>
            </a:r>
            <a:r>
              <a:rPr lang="en-US" altLang="zh-CN" sz="2000" u="sng" dirty="0">
                <a:latin typeface="Arial" panose="020B0604020202020204" pitchFamily="34" charset="0"/>
                <a:cs typeface="Arial" panose="020B0604020202020204" pitchFamily="34" charset="0"/>
              </a:rPr>
              <a:t>money</a:t>
            </a:r>
            <a:r>
              <a:rPr lang="zh-CN" altLang="en-US" sz="2000" u="sng" dirty="0">
                <a:latin typeface="Arial" panose="020B0604020202020204" pitchFamily="34" charset="0"/>
                <a:cs typeface="Arial" panose="020B0604020202020204" pitchFamily="34" charset="0"/>
              </a:rPr>
              <a:t> </a:t>
            </a:r>
            <a:r>
              <a:rPr lang="en-US" altLang="zh-CN" sz="2000" u="sng" dirty="0">
                <a:latin typeface="Arial" panose="020B0604020202020204" pitchFamily="34" charset="0"/>
                <a:cs typeface="Arial" panose="020B0604020202020204" pitchFamily="34" charset="0"/>
              </a:rPr>
              <a:t>in</a:t>
            </a:r>
            <a:r>
              <a:rPr lang="zh-CN" altLang="en-US" sz="2000" u="sng" dirty="0">
                <a:latin typeface="Arial" panose="020B0604020202020204" pitchFamily="34" charset="0"/>
                <a:cs typeface="Arial" panose="020B0604020202020204" pitchFamily="34" charset="0"/>
              </a:rPr>
              <a:t> </a:t>
            </a:r>
            <a:r>
              <a:rPr lang="en-US" altLang="zh-CN" sz="2000" u="sng" dirty="0">
                <a:latin typeface="Arial" panose="020B0604020202020204" pitchFamily="34" charset="0"/>
                <a:cs typeface="Arial" panose="020B0604020202020204" pitchFamily="34" charset="0"/>
              </a:rPr>
              <a:t>accounts</a:t>
            </a:r>
            <a:r>
              <a:rPr lang="en-US" altLang="zh-CN"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000" dirty="0">
                <a:latin typeface="Arial" panose="020B0604020202020204" pitchFamily="34" charset="0"/>
                <a:cs typeface="Arial" panose="020B0604020202020204" pitchFamily="34" charset="0"/>
              </a:rPr>
              <a:t>Count of usage of a feature</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how</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often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feature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used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partition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samples.</a:t>
            </a:r>
          </a:p>
          <a:p>
            <a:pPr lvl="1">
              <a:buFont typeface="Courier New" panose="02070309020205020404" pitchFamily="49" charset="0"/>
              <a:buChar char="o"/>
            </a:pPr>
            <a:r>
              <a:rPr lang="en-US" sz="2000" dirty="0">
                <a:latin typeface="Arial" panose="020B0604020202020204" pitchFamily="34" charset="0"/>
                <a:cs typeface="Arial" panose="020B0604020202020204" pitchFamily="34" charset="0"/>
              </a:rPr>
              <a:t>Sum of a feature’s information gai</a:t>
            </a:r>
            <a:r>
              <a:rPr lang="en-US" altLang="zh-CN" sz="2000" dirty="0">
                <a:latin typeface="Arial" panose="020B0604020202020204" pitchFamily="34" charset="0"/>
                <a:cs typeface="Arial" panose="020B0604020202020204" pitchFamily="34" charset="0"/>
              </a:rPr>
              <a:t>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power</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for</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partition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sample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into</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pure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classes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(sort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of</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feature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ranking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method).</a:t>
            </a:r>
            <a:endParaRPr lang="en-US" sz="2000" dirty="0">
              <a:latin typeface="Arial" panose="020B0604020202020204" pitchFamily="34" charset="0"/>
              <a:cs typeface="Arial" panose="020B0604020202020204" pitchFamily="34" charset="0"/>
            </a:endParaRPr>
          </a:p>
          <a:p>
            <a:pPr lvl="1">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p:txBody>
      </p:sp>
      <p:pic>
        <p:nvPicPr>
          <p:cNvPr id="10" name="Picture 2" descr="Machine learning for Banking: Loan approval use case | by Youssef Fenjiro |  Medium">
            <a:extLst>
              <a:ext uri="{FF2B5EF4-FFF2-40B4-BE49-F238E27FC236}">
                <a16:creationId xmlns:a16="http://schemas.microsoft.com/office/drawing/2014/main" id="{D22EEEC5-B5EF-707C-4FC9-1C8EAB6B9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59" y="2263954"/>
            <a:ext cx="3754673" cy="18773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andom Forest Regression. Random Forest Regression is a… | by Chaya | Level  Up Coding">
            <a:extLst>
              <a:ext uri="{FF2B5EF4-FFF2-40B4-BE49-F238E27FC236}">
                <a16:creationId xmlns:a16="http://schemas.microsoft.com/office/drawing/2014/main" id="{1DB723D7-BCD8-ABD0-CD07-0F142AE44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944" y="2385342"/>
            <a:ext cx="3167390" cy="1832282"/>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a:extLst>
              <a:ext uri="{FF2B5EF4-FFF2-40B4-BE49-F238E27FC236}">
                <a16:creationId xmlns:a16="http://schemas.microsoft.com/office/drawing/2014/main" id="{A71343C1-EB63-62DD-654F-5D87EB3E3DDF}"/>
              </a:ext>
            </a:extLst>
          </p:cNvPr>
          <p:cNvSpPr/>
          <p:nvPr/>
        </p:nvSpPr>
        <p:spPr>
          <a:xfrm>
            <a:off x="4558098" y="3176250"/>
            <a:ext cx="1167354" cy="3274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0394E8-36AE-5598-8704-A06BC3214B00}"/>
              </a:ext>
            </a:extLst>
          </p:cNvPr>
          <p:cNvSpPr txBox="1"/>
          <p:nvPr/>
        </p:nvSpPr>
        <p:spPr>
          <a:xfrm>
            <a:off x="4300854" y="2624892"/>
            <a:ext cx="1677126" cy="369332"/>
          </a:xfrm>
          <a:prstGeom prst="rect">
            <a:avLst/>
          </a:prstGeom>
          <a:noFill/>
        </p:spPr>
        <p:txBody>
          <a:bodyPr wrap="none" rtlCol="0">
            <a:spAutoFit/>
          </a:bodyPr>
          <a:lstStyle/>
          <a:p>
            <a:r>
              <a:rPr lang="en-US"/>
              <a:t>Higher accuracy</a:t>
            </a:r>
          </a:p>
        </p:txBody>
      </p:sp>
      <p:sp>
        <p:nvSpPr>
          <p:cNvPr id="14" name="TextBox 13">
            <a:extLst>
              <a:ext uri="{FF2B5EF4-FFF2-40B4-BE49-F238E27FC236}">
                <a16:creationId xmlns:a16="http://schemas.microsoft.com/office/drawing/2014/main" id="{22332E97-264E-DDA3-6644-5FBFA6FD3F44}"/>
              </a:ext>
            </a:extLst>
          </p:cNvPr>
          <p:cNvSpPr txBox="1"/>
          <p:nvPr/>
        </p:nvSpPr>
        <p:spPr>
          <a:xfrm>
            <a:off x="4300854" y="3556889"/>
            <a:ext cx="2217082" cy="369332"/>
          </a:xfrm>
          <a:prstGeom prst="rect">
            <a:avLst/>
          </a:prstGeom>
          <a:noFill/>
        </p:spPr>
        <p:txBody>
          <a:bodyPr wrap="none" rtlCol="0">
            <a:spAutoFit/>
          </a:bodyPr>
          <a:lstStyle/>
          <a:p>
            <a:r>
              <a:rPr lang="en-US"/>
              <a:t>Lower interpretability</a:t>
            </a:r>
          </a:p>
        </p:txBody>
      </p:sp>
      <p:pic>
        <p:nvPicPr>
          <p:cNvPr id="21506" name="Picture 2" descr="How to Tune the Number and Size of Decision Trees with ...">
            <a:extLst>
              <a:ext uri="{FF2B5EF4-FFF2-40B4-BE49-F238E27FC236}">
                <a16:creationId xmlns:a16="http://schemas.microsoft.com/office/drawing/2014/main" id="{CC8F9A8A-F67A-9CDD-976A-0E42BD857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9177" y="24771"/>
            <a:ext cx="3233600" cy="2425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2B14B6-908C-58B3-09DE-EB81FBBFE83C}"/>
              </a:ext>
            </a:extLst>
          </p:cNvPr>
          <p:cNvSpPr txBox="1"/>
          <p:nvPr/>
        </p:nvSpPr>
        <p:spPr>
          <a:xfrm>
            <a:off x="7936089" y="502886"/>
            <a:ext cx="1151467" cy="369332"/>
          </a:xfrm>
          <a:prstGeom prst="rect">
            <a:avLst/>
          </a:prstGeom>
          <a:noFill/>
        </p:spPr>
        <p:txBody>
          <a:bodyPr wrap="square">
            <a:spAutoFit/>
          </a:bodyPr>
          <a:lstStyle/>
          <a:p>
            <a:r>
              <a:rPr lang="en-US" altLang="zh-CN" sz="1800">
                <a:latin typeface="Arial" panose="020B0604020202020204" pitchFamily="34" charset="0"/>
                <a:cs typeface="Arial" panose="020B0604020202020204" pitchFamily="34" charset="0"/>
              </a:rPr>
              <a:t>A</a:t>
            </a:r>
            <a:r>
              <a:rPr lang="en-US" sz="1800">
                <a:latin typeface="Arial" panose="020B0604020202020204" pitchFamily="34" charset="0"/>
                <a:cs typeface="Arial" panose="020B0604020202020204" pitchFamily="34" charset="0"/>
              </a:rPr>
              <a:t>ccuracy</a:t>
            </a:r>
            <a:endParaRPr lang="en-CN"/>
          </a:p>
        </p:txBody>
      </p:sp>
      <p:sp>
        <p:nvSpPr>
          <p:cNvPr id="6" name="TextBox 5">
            <a:extLst>
              <a:ext uri="{FF2B5EF4-FFF2-40B4-BE49-F238E27FC236}">
                <a16:creationId xmlns:a16="http://schemas.microsoft.com/office/drawing/2014/main" id="{716274AA-00A2-196C-AD7C-74880DA51AC7}"/>
              </a:ext>
            </a:extLst>
          </p:cNvPr>
          <p:cNvSpPr txBox="1"/>
          <p:nvPr/>
        </p:nvSpPr>
        <p:spPr>
          <a:xfrm>
            <a:off x="9697156" y="2311979"/>
            <a:ext cx="2207799" cy="369332"/>
          </a:xfrm>
          <a:prstGeom prst="rect">
            <a:avLst/>
          </a:prstGeom>
          <a:noFill/>
        </p:spPr>
        <p:txBody>
          <a:bodyPr wrap="square">
            <a:spAutoFit/>
          </a:bodyPr>
          <a:lstStyle/>
          <a:p>
            <a:r>
              <a:rPr lang="en-US" altLang="zh-CN" sz="1800">
                <a:latin typeface="Arial" panose="020B0604020202020204" pitchFamily="34" charset="0"/>
                <a:cs typeface="Arial" panose="020B0604020202020204" pitchFamily="34" charset="0"/>
              </a:rPr>
              <a:t>Number</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of</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trees</a:t>
            </a:r>
            <a:endParaRPr lang="en-CN"/>
          </a:p>
        </p:txBody>
      </p:sp>
      <p:sp>
        <p:nvSpPr>
          <p:cNvPr id="9" name="Title 1">
            <a:extLst>
              <a:ext uri="{FF2B5EF4-FFF2-40B4-BE49-F238E27FC236}">
                <a16:creationId xmlns:a16="http://schemas.microsoft.com/office/drawing/2014/main" id="{DCA6C708-7BBF-9165-6B1A-C2496790223C}"/>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AC8E68"/>
                </a:solidFill>
                <a:latin typeface="Arial" panose="020B0604020202020204" pitchFamily="34" charset="0"/>
                <a:cs typeface="Arial" panose="020B0604020202020204" pitchFamily="34" charset="0"/>
              </a:rPr>
              <a:t>Explaining many trees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0C0F4605-CF3E-AE52-6B09-BE718BCC399C}"/>
              </a:ext>
            </a:extLst>
          </p:cNvPr>
          <p:cNvSpPr txBox="1"/>
          <p:nvPr/>
        </p:nvSpPr>
        <p:spPr>
          <a:xfrm>
            <a:off x="6321944" y="6189836"/>
            <a:ext cx="5966823" cy="646331"/>
          </a:xfrm>
          <a:prstGeom prst="rect">
            <a:avLst/>
          </a:prstGeom>
          <a:noFill/>
        </p:spPr>
        <p:txBody>
          <a:bodyPr wrap="square" rtlCol="0">
            <a:spAutoFit/>
          </a:bodyPr>
          <a:lstStyle/>
          <a:p>
            <a:r>
              <a:rPr lang="en-US" altLang="zh-CN" sz="1200" dirty="0"/>
              <a:t>Image Source: </a:t>
            </a:r>
          </a:p>
          <a:p>
            <a:r>
              <a:rPr lang="en-US" altLang="zh-CN" sz="1200" dirty="0"/>
              <a:t>A hybrid time series forecasting approach integrating fuzzy clustering and machine learning for enhanced power consumption prediction. Khalaf Alsalem. 2025</a:t>
            </a:r>
          </a:p>
        </p:txBody>
      </p:sp>
      <p:sp>
        <p:nvSpPr>
          <p:cNvPr id="3" name="TextBox 2">
            <a:extLst>
              <a:ext uri="{FF2B5EF4-FFF2-40B4-BE49-F238E27FC236}">
                <a16:creationId xmlns:a16="http://schemas.microsoft.com/office/drawing/2014/main" id="{C086C919-26C3-B1CC-4BC5-FB3F8F998225}"/>
              </a:ext>
            </a:extLst>
          </p:cNvPr>
          <p:cNvSpPr txBox="1"/>
          <p:nvPr/>
        </p:nvSpPr>
        <p:spPr>
          <a:xfrm>
            <a:off x="457979" y="6513001"/>
            <a:ext cx="2978727" cy="276999"/>
          </a:xfrm>
          <a:prstGeom prst="rect">
            <a:avLst/>
          </a:prstGeom>
          <a:noFill/>
        </p:spPr>
        <p:txBody>
          <a:bodyPr wrap="square">
            <a:spAutoFit/>
          </a:bodyPr>
          <a:lstStyle/>
          <a:p>
            <a:r>
              <a:rPr lang="en-US" sz="1200" b="0" i="0" dirty="0">
                <a:solidFill>
                  <a:srgbClr val="333333"/>
                </a:solidFill>
                <a:effectLst/>
                <a:latin typeface="Arial" panose="020B0604020202020204" pitchFamily="34" charset="0"/>
                <a:cs typeface="Arial" panose="020B0604020202020204" pitchFamily="34" charset="0"/>
              </a:rPr>
              <a:t>[1] Random Forests</a:t>
            </a:r>
            <a:r>
              <a:rPr lang="en-US" sz="1200" dirty="0">
                <a:solidFill>
                  <a:srgbClr val="333333"/>
                </a:solidFill>
                <a:latin typeface="Arial" panose="020B0604020202020204" pitchFamily="34" charset="0"/>
                <a:cs typeface="Arial" panose="020B0604020202020204" pitchFamily="34" charset="0"/>
              </a:rPr>
              <a:t>. Leo </a:t>
            </a:r>
            <a:r>
              <a:rPr lang="en-US" sz="1200" dirty="0" err="1">
                <a:solidFill>
                  <a:srgbClr val="333333"/>
                </a:solidFill>
                <a:latin typeface="Arial" panose="020B0604020202020204" pitchFamily="34" charset="0"/>
                <a:cs typeface="Arial" panose="020B0604020202020204" pitchFamily="34" charset="0"/>
              </a:rPr>
              <a:t>Breiman</a:t>
            </a:r>
            <a:r>
              <a:rPr lang="en-US" sz="1200" dirty="0">
                <a:solidFill>
                  <a:srgbClr val="333333"/>
                </a:solidFill>
                <a:latin typeface="Arial" panose="020B0604020202020204" pitchFamily="34" charset="0"/>
                <a:cs typeface="Arial" panose="020B0604020202020204" pitchFamily="34" charset="0"/>
              </a:rPr>
              <a:t>. 2001.</a:t>
            </a:r>
            <a:endParaRPr lang="en-US" sz="1200" b="0" dirty="0">
              <a:solidFill>
                <a:srgbClr val="333333"/>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5048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379132" y="1010057"/>
            <a:ext cx="7202334" cy="5687009"/>
          </a:xfrm>
        </p:spPr>
        <p:txBody>
          <a:bodyPr>
            <a:normAutofit lnSpcReduction="10000"/>
          </a:bodyPr>
          <a:lstStyle/>
          <a:p>
            <a:pPr algn="l"/>
            <a:r>
              <a:rPr lang="en-US" sz="2200" i="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Permutation Feature Importance (PFI)</a:t>
            </a:r>
            <a:r>
              <a:rPr lang="en-US" altLang="zh-CN" sz="2200" b="1" i="0" baseline="3000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[1]</a:t>
            </a:r>
            <a:endParaRPr lang="en-US" sz="2200" b="1" baseline="30000" dirty="0">
              <a:latin typeface="Microsoft YaHei UI" panose="020B0503020204020204" pitchFamily="34" charset="-122"/>
              <a:ea typeface="Microsoft YaHei UI" panose="020B0503020204020204" pitchFamily="34" charset="-122"/>
              <a:cs typeface="Arial" panose="020B0604020202020204" pitchFamily="34" charset="0"/>
            </a:endParaRPr>
          </a:p>
          <a:p>
            <a:pPr marL="457200" lvl="1" indent="0">
              <a:buNone/>
            </a:pPr>
            <a:r>
              <a:rPr lang="en-US" sz="2000" dirty="0">
                <a:latin typeface="Microsoft YaHei UI" panose="020B0503020204020204" pitchFamily="34" charset="-122"/>
                <a:ea typeface="Microsoft YaHei UI" panose="020B0503020204020204" pitchFamily="34" charset="-122"/>
                <a:cs typeface="Arial" panose="020B0604020202020204" pitchFamily="34" charset="0"/>
              </a:rPr>
              <a:t>Given an ensemble of trees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a:t>
            </a:r>
            <a:br>
              <a:rPr lang="en-US" sz="2000" dirty="0">
                <a:latin typeface="Microsoft YaHei UI" panose="020B0503020204020204" pitchFamily="34" charset="-122"/>
                <a:ea typeface="Microsoft YaHei UI" panose="020B0503020204020204" pitchFamily="34" charset="-122"/>
                <a:cs typeface="Arial" panose="020B0604020202020204" pitchFamily="34" charset="0"/>
              </a:rPr>
            </a:br>
            <a:r>
              <a:rPr lang="en-US" sz="2000" dirty="0">
                <a:latin typeface="Microsoft YaHei UI" panose="020B0503020204020204" pitchFamily="34" charset="-122"/>
                <a:ea typeface="Microsoft YaHei UI" panose="020B0503020204020204" pitchFamily="34" charset="-122"/>
                <a:cs typeface="Arial" panose="020B0604020202020204" pitchFamily="34" charset="0"/>
              </a:rPr>
              <a:t>a dataset      and ground truth labels </a:t>
            </a:r>
          </a:p>
          <a:p>
            <a:pPr marL="457200" lvl="1" indent="0">
              <a:buNone/>
            </a:pPr>
            <a:endParaRPr lang="en-US" sz="2000" dirty="0">
              <a:latin typeface="Microsoft YaHei UI" panose="020B0503020204020204" pitchFamily="34" charset="-122"/>
              <a:ea typeface="Microsoft YaHei UI" panose="020B0503020204020204" pitchFamily="34" charset="-122"/>
              <a:cs typeface="Arial" panose="020B0604020202020204" pitchFamily="34" charset="0"/>
            </a:endParaRPr>
          </a:p>
          <a:p>
            <a:pPr marL="914400" lvl="1" indent="-457200">
              <a:buFont typeface="+mj-lt"/>
              <a:buAutoNum type="arabicPeriod"/>
            </a:pPr>
            <a:r>
              <a:rPr lang="en-US" sz="2000" dirty="0">
                <a:latin typeface="Microsoft YaHei UI" panose="020B0503020204020204" pitchFamily="34" charset="-122"/>
                <a:ea typeface="Microsoft YaHei UI" panose="020B0503020204020204" pitchFamily="34" charset="-122"/>
                <a:cs typeface="Arial" panose="020B0604020202020204" pitchFamily="34" charset="0"/>
              </a:rPr>
              <a:t>Perturb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 feature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randomly</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set</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data;</a:t>
            </a:r>
          </a:p>
          <a:p>
            <a:pPr marL="914400" lvl="1" indent="-457200">
              <a:buFont typeface="+mj-lt"/>
              <a:buAutoNum type="arabicPeriod"/>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Make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predictions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on</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perturbed</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data;</a:t>
            </a:r>
          </a:p>
          <a:p>
            <a:pPr marL="914400" lvl="1" indent="-457200">
              <a:buFont typeface="+mj-lt"/>
              <a:buAutoNum type="arabicPeriod"/>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Repeat</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1-2</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e</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valuate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i="1" dirty="0">
                <a:latin typeface="Microsoft YaHei UI" panose="020B0503020204020204" pitchFamily="34" charset="-122"/>
                <a:ea typeface="Microsoft YaHei UI" panose="020B0503020204020204" pitchFamily="34" charset="-122"/>
                <a:cs typeface="Arial" panose="020B0604020202020204" pitchFamily="34" charset="0"/>
              </a:rPr>
              <a:t>average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change in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Mean-Absolute-Error</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(MAE)</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a:t>
            </a:r>
          </a:p>
          <a:p>
            <a:pPr marL="914400" lvl="1" indent="-457200">
              <a:buFont typeface="+mj-lt"/>
              <a:buAutoNum type="arabicPeriod"/>
            </a:pPr>
            <a:r>
              <a:rPr lang="en-US" sz="2000" dirty="0">
                <a:latin typeface="Microsoft YaHei UI" panose="020B0503020204020204" pitchFamily="34" charset="-122"/>
                <a:ea typeface="Microsoft YaHei UI" panose="020B0503020204020204" pitchFamily="34" charset="-122"/>
                <a:cs typeface="Arial" panose="020B0604020202020204" pitchFamily="34" charset="0"/>
              </a:rPr>
              <a:t>The </a:t>
            </a:r>
            <a:r>
              <a:rPr lang="en-US" sz="2000" b="1" dirty="0">
                <a:solidFill>
                  <a:srgbClr val="FFC000"/>
                </a:solidFill>
                <a:latin typeface="Microsoft YaHei UI" panose="020B0503020204020204" pitchFamily="34" charset="-122"/>
                <a:ea typeface="Microsoft YaHei UI" panose="020B0503020204020204" pitchFamily="34" charset="-122"/>
                <a:cs typeface="Arial" panose="020B0604020202020204" pitchFamily="34" charset="0"/>
              </a:rPr>
              <a:t>higher</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err="1">
                <a:latin typeface="Microsoft YaHei UI" panose="020B0503020204020204" pitchFamily="34" charset="-122"/>
                <a:ea typeface="Microsoft YaHei UI" panose="020B0503020204020204" pitchFamily="34" charset="-122"/>
                <a:cs typeface="Arial" panose="020B0604020202020204" pitchFamily="34" charset="0"/>
              </a:rPr>
              <a:t>averge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MAE</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 the more important the feature.</a:t>
            </a:r>
          </a:p>
          <a:p>
            <a:pPr marL="914400" lvl="1" indent="-457200">
              <a:buFont typeface="+mj-lt"/>
              <a:buAutoNum type="arabicPeriod"/>
            </a:pPr>
            <a:endParaRPr lang="en-US" sz="1600" dirty="0">
              <a:latin typeface="Microsoft YaHei UI" panose="020B0503020204020204" pitchFamily="34" charset="-122"/>
              <a:ea typeface="Microsoft YaHei UI" panose="020B0503020204020204" pitchFamily="34" charset="-122"/>
            </a:endParaRPr>
          </a:p>
          <a:p>
            <a:r>
              <a:rPr lang="en-US" altLang="zh-CN" sz="2400" dirty="0">
                <a:latin typeface="Microsoft YaHei UI" panose="020B0503020204020204" pitchFamily="34" charset="-122"/>
                <a:ea typeface="Microsoft YaHei UI" panose="020B0503020204020204" pitchFamily="34" charset="-122"/>
                <a:cs typeface="Arial" panose="020B0604020202020204" pitchFamily="34" charset="0"/>
              </a:rPr>
              <a:t>Pros:</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No</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need</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model</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re-training</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save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time</a:t>
            </a:r>
            <a:endParaRPr lang="en-US" sz="2000" dirty="0">
              <a:latin typeface="Microsoft YaHei UI" panose="020B0503020204020204" pitchFamily="34" charset="-122"/>
              <a:ea typeface="Microsoft YaHei UI" panose="020B0503020204020204" pitchFamily="34" charset="-122"/>
              <a:cs typeface="Arial" panose="020B0604020202020204" pitchFamily="34" charset="0"/>
            </a:endParaRPr>
          </a:p>
          <a:p>
            <a:r>
              <a:rPr lang="en-US" sz="2400" dirty="0">
                <a:latin typeface="Microsoft YaHei UI" panose="020B0503020204020204" pitchFamily="34" charset="-122"/>
                <a:ea typeface="Microsoft YaHei UI" panose="020B0503020204020204" pitchFamily="34" charset="-122"/>
                <a:cs typeface="Arial" panose="020B0604020202020204" pitchFamily="34" charset="0"/>
              </a:rPr>
              <a:t>Cons:</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D</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on’t know how to perturb the values</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M</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ay lead to unrealistic cases.</a:t>
            </a:r>
          </a:p>
          <a:p>
            <a:pPr lvl="2"/>
            <a:r>
              <a:rPr lang="en-US" sz="1800" dirty="0">
                <a:latin typeface="Microsoft YaHei UI" panose="020B0503020204020204" pitchFamily="34" charset="-122"/>
                <a:ea typeface="Microsoft YaHei UI" panose="020B0503020204020204" pitchFamily="34" charset="-122"/>
                <a:cs typeface="Arial" panose="020B0604020202020204" pitchFamily="34" charset="0"/>
              </a:rPr>
              <a:t>For example, age = 5 and income &gt; 50000.</a:t>
            </a:r>
          </a:p>
          <a:p>
            <a:pPr lvl="1"/>
            <a:endParaRPr lang="en-US" sz="1600" dirty="0"/>
          </a:p>
        </p:txBody>
      </p:sp>
      <p:pic>
        <p:nvPicPr>
          <p:cNvPr id="3" name="Picture 2">
            <a:extLst>
              <a:ext uri="{FF2B5EF4-FFF2-40B4-BE49-F238E27FC236}">
                <a16:creationId xmlns:a16="http://schemas.microsoft.com/office/drawing/2014/main" id="{324560BF-D486-33C4-7F1E-2862727D53C3}"/>
              </a:ext>
            </a:extLst>
          </p:cNvPr>
          <p:cNvPicPr>
            <a:picLocks noChangeAspect="1"/>
          </p:cNvPicPr>
          <p:nvPr/>
        </p:nvPicPr>
        <p:blipFill>
          <a:blip r:embed="rId2"/>
          <a:stretch>
            <a:fillRect/>
          </a:stretch>
        </p:blipFill>
        <p:spPr>
          <a:xfrm>
            <a:off x="4281214" y="1317595"/>
            <a:ext cx="514351" cy="280555"/>
          </a:xfrm>
          <a:prstGeom prst="rect">
            <a:avLst/>
          </a:prstGeom>
        </p:spPr>
      </p:pic>
      <p:pic>
        <p:nvPicPr>
          <p:cNvPr id="5" name="Picture 4">
            <a:extLst>
              <a:ext uri="{FF2B5EF4-FFF2-40B4-BE49-F238E27FC236}">
                <a16:creationId xmlns:a16="http://schemas.microsoft.com/office/drawing/2014/main" id="{19E0CDA6-17AD-F733-ADFB-F6C345F97A39}"/>
              </a:ext>
            </a:extLst>
          </p:cNvPr>
          <p:cNvPicPr>
            <a:picLocks noChangeAspect="1"/>
          </p:cNvPicPr>
          <p:nvPr/>
        </p:nvPicPr>
        <p:blipFill>
          <a:blip r:embed="rId3"/>
          <a:stretch>
            <a:fillRect/>
          </a:stretch>
        </p:blipFill>
        <p:spPr>
          <a:xfrm>
            <a:off x="2119070" y="1598150"/>
            <a:ext cx="290041" cy="241701"/>
          </a:xfrm>
          <a:prstGeom prst="rect">
            <a:avLst/>
          </a:prstGeom>
        </p:spPr>
      </p:pic>
      <p:pic>
        <p:nvPicPr>
          <p:cNvPr id="6" name="Picture 5">
            <a:extLst>
              <a:ext uri="{FF2B5EF4-FFF2-40B4-BE49-F238E27FC236}">
                <a16:creationId xmlns:a16="http://schemas.microsoft.com/office/drawing/2014/main" id="{A3D55855-1BD8-1FE3-FEC1-0E3AAAB74446}"/>
              </a:ext>
            </a:extLst>
          </p:cNvPr>
          <p:cNvPicPr>
            <a:picLocks noChangeAspect="1"/>
          </p:cNvPicPr>
          <p:nvPr/>
        </p:nvPicPr>
        <p:blipFill>
          <a:blip r:embed="rId4"/>
          <a:stretch>
            <a:fillRect/>
          </a:stretch>
        </p:blipFill>
        <p:spPr>
          <a:xfrm>
            <a:off x="5433177" y="1576439"/>
            <a:ext cx="213841" cy="285121"/>
          </a:xfrm>
          <a:prstGeom prst="rect">
            <a:avLst/>
          </a:prstGeom>
        </p:spPr>
      </p:pic>
      <p:pic>
        <p:nvPicPr>
          <p:cNvPr id="6146" name="Picture 2" descr="Example for Permutation Feature Importance. The tables illustrate the second step of the algorithm of PFI, in particular the permutation of the features $x_{1}$ and $x_{p}$. As shown, the respective columns in dark grey are the ones which were shuffled. This breaks the association between the feature of interest and the target value. Based on the formula underneath the tables, the PFI is calculated.">
            <a:extLst>
              <a:ext uri="{FF2B5EF4-FFF2-40B4-BE49-F238E27FC236}">
                <a16:creationId xmlns:a16="http://schemas.microsoft.com/office/drawing/2014/main" id="{287EBFE2-6AC5-1D97-37A2-98F624C23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0525" y="332548"/>
            <a:ext cx="4231401" cy="36004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aph with blue dots&#10;&#10;Description automatically generated">
            <a:extLst>
              <a:ext uri="{FF2B5EF4-FFF2-40B4-BE49-F238E27FC236}">
                <a16:creationId xmlns:a16="http://schemas.microsoft.com/office/drawing/2014/main" id="{EE83E98D-640D-728A-8153-1A43C844CBF2}"/>
              </a:ext>
            </a:extLst>
          </p:cNvPr>
          <p:cNvPicPr>
            <a:picLocks noChangeAspect="1"/>
          </p:cNvPicPr>
          <p:nvPr/>
        </p:nvPicPr>
        <p:blipFill>
          <a:blip r:embed="rId6"/>
          <a:stretch>
            <a:fillRect/>
          </a:stretch>
        </p:blipFill>
        <p:spPr>
          <a:xfrm>
            <a:off x="7316363" y="3968942"/>
            <a:ext cx="4457841" cy="230598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CF4DCC8-7FC3-91AC-FD46-47DC71A07ED2}"/>
                  </a:ext>
                </a:extLst>
              </p:cNvPr>
              <p:cNvSpPr txBox="1"/>
              <p:nvPr/>
            </p:nvSpPr>
            <p:spPr>
              <a:xfrm>
                <a:off x="8074195" y="24771"/>
                <a:ext cx="4117805" cy="307777"/>
              </a:xfrm>
              <a:prstGeom prst="rect">
                <a:avLst/>
              </a:prstGeom>
              <a:noFill/>
            </p:spPr>
            <p:txBody>
              <a:bodyPr wrap="square">
                <a:spAutoFit/>
              </a:bodyPr>
              <a:lstStyle/>
              <a:p>
                <a:r>
                  <a:rPr lang="en-US" altLang="zh-CN" sz="1400">
                    <a:solidFill>
                      <a:schemeClr val="accent1"/>
                    </a:solidFill>
                    <a:latin typeface="Arial" panose="020B0604020202020204" pitchFamily="34" charset="0"/>
                    <a:cs typeface="Arial" panose="020B0604020202020204" pitchFamily="34" charset="0"/>
                  </a:rPr>
                  <a:t>Evaluate</a:t>
                </a:r>
                <a:r>
                  <a:rPr lang="zh-CN" altLang="en-US" sz="1400">
                    <a:solidFill>
                      <a:schemeClr val="accent1"/>
                    </a:solidFill>
                    <a:latin typeface="Arial" panose="020B0604020202020204" pitchFamily="34" charset="0"/>
                    <a:cs typeface="Arial" panose="020B0604020202020204" pitchFamily="34" charset="0"/>
                  </a:rPr>
                  <a:t> </a:t>
                </a:r>
                <a:r>
                  <a:rPr lang="en-US" altLang="zh-CN" sz="1400">
                    <a:solidFill>
                      <a:schemeClr val="accent1"/>
                    </a:solidFill>
                    <a:latin typeface="Arial" panose="020B0604020202020204" pitchFamily="34" charset="0"/>
                    <a:cs typeface="Arial" panose="020B0604020202020204" pitchFamily="34" charset="0"/>
                  </a:rPr>
                  <a:t>the</a:t>
                </a:r>
                <a:r>
                  <a:rPr lang="zh-CN" altLang="en-US" sz="1400">
                    <a:solidFill>
                      <a:schemeClr val="accent1"/>
                    </a:solidFill>
                    <a:latin typeface="Arial" panose="020B0604020202020204" pitchFamily="34" charset="0"/>
                    <a:cs typeface="Arial" panose="020B0604020202020204" pitchFamily="34" charset="0"/>
                  </a:rPr>
                  <a:t> </a:t>
                </a:r>
                <a:r>
                  <a:rPr lang="en-US" altLang="zh-CN" sz="1400">
                    <a:solidFill>
                      <a:schemeClr val="accent1"/>
                    </a:solidFill>
                    <a:latin typeface="Arial" panose="020B0604020202020204" pitchFamily="34" charset="0"/>
                    <a:cs typeface="Arial" panose="020B0604020202020204" pitchFamily="34" charset="0"/>
                  </a:rPr>
                  <a:t>importance</a:t>
                </a:r>
                <a:r>
                  <a:rPr lang="zh-CN" altLang="en-US" sz="1400">
                    <a:solidFill>
                      <a:schemeClr val="accent1"/>
                    </a:solidFill>
                    <a:latin typeface="Arial" panose="020B0604020202020204" pitchFamily="34" charset="0"/>
                    <a:cs typeface="Arial" panose="020B0604020202020204" pitchFamily="34" charset="0"/>
                  </a:rPr>
                  <a:t> </a:t>
                </a:r>
                <a:r>
                  <a:rPr lang="en-US" altLang="zh-CN" sz="1400">
                    <a:solidFill>
                      <a:schemeClr val="accent1"/>
                    </a:solidFill>
                    <a:latin typeface="Arial" panose="020B0604020202020204" pitchFamily="34" charset="0"/>
                    <a:cs typeface="Arial" panose="020B0604020202020204" pitchFamily="34" charset="0"/>
                  </a:rPr>
                  <a:t>of</a:t>
                </a:r>
                <a:r>
                  <a:rPr lang="zh-CN" altLang="en-US" sz="1400">
                    <a:solidFill>
                      <a:schemeClr val="accent1"/>
                    </a:solidFill>
                    <a:latin typeface="Arial" panose="020B0604020202020204" pitchFamily="34" charset="0"/>
                    <a:cs typeface="Arial" panose="020B0604020202020204" pitchFamily="34" charset="0"/>
                  </a:rPr>
                  <a:t> </a:t>
                </a:r>
                <a:r>
                  <a:rPr lang="en-US" altLang="zh-CN" sz="1400">
                    <a:solidFill>
                      <a:schemeClr val="accent1"/>
                    </a:solidFill>
                    <a:latin typeface="Arial" panose="020B0604020202020204" pitchFamily="34" charset="0"/>
                    <a:cs typeface="Arial" panose="020B0604020202020204" pitchFamily="34" charset="0"/>
                  </a:rPr>
                  <a:t>the</a:t>
                </a:r>
                <a:r>
                  <a:rPr lang="zh-CN" altLang="en-US" sz="1400">
                    <a:solidFill>
                      <a:schemeClr val="accent1"/>
                    </a:solidFill>
                    <a:latin typeface="Arial" panose="020B0604020202020204" pitchFamily="34" charset="0"/>
                    <a:cs typeface="Arial" panose="020B0604020202020204" pitchFamily="34" charset="0"/>
                  </a:rPr>
                  <a:t> </a:t>
                </a:r>
                <a:r>
                  <a:rPr lang="en-US" altLang="zh-CN" sz="1400">
                    <a:solidFill>
                      <a:schemeClr val="accent1"/>
                    </a:solidFill>
                    <a:latin typeface="Arial" panose="020B0604020202020204" pitchFamily="34" charset="0"/>
                    <a:cs typeface="Arial" panose="020B0604020202020204" pitchFamily="34" charset="0"/>
                  </a:rPr>
                  <a:t>feature</a:t>
                </a:r>
                <a:r>
                  <a:rPr lang="zh-CN" altLang="en-US" sz="1400">
                    <a:solidFill>
                      <a:schemeClr val="accent1"/>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1400" b="0" i="1">
                            <a:solidFill>
                              <a:schemeClr val="accent1"/>
                            </a:solidFill>
                            <a:latin typeface="Cambria Math" panose="02040503050406030204" pitchFamily="18" charset="0"/>
                            <a:cs typeface="Arial" panose="020B0604020202020204" pitchFamily="34" charset="0"/>
                          </a:rPr>
                        </m:ctrlPr>
                      </m:sSubPr>
                      <m:e>
                        <m:r>
                          <a:rPr lang="en-US" altLang="zh-CN" sz="1400" b="0" i="1">
                            <a:solidFill>
                              <a:schemeClr val="accent1"/>
                            </a:solidFill>
                            <a:latin typeface="Cambria Math" panose="02040503050406030204" pitchFamily="18" charset="0"/>
                            <a:cs typeface="Arial" panose="020B0604020202020204" pitchFamily="34" charset="0"/>
                          </a:rPr>
                          <m:t>𝑥</m:t>
                        </m:r>
                      </m:e>
                      <m:sub>
                        <m:r>
                          <a:rPr lang="en-US" altLang="zh-CN" sz="1400" b="0" i="1">
                            <a:solidFill>
                              <a:schemeClr val="accent1"/>
                            </a:solidFill>
                            <a:latin typeface="Cambria Math" panose="02040503050406030204" pitchFamily="18" charset="0"/>
                            <a:cs typeface="Arial" panose="020B0604020202020204" pitchFamily="34" charset="0"/>
                          </a:rPr>
                          <m:t>1</m:t>
                        </m:r>
                      </m:sub>
                    </m:sSub>
                  </m:oMath>
                </a14:m>
                <a:endParaRPr lang="en-CN" sz="1400">
                  <a:solidFill>
                    <a:schemeClr val="accent1"/>
                  </a:solidFill>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0CF4DCC8-7FC3-91AC-FD46-47DC71A07ED2}"/>
                  </a:ext>
                </a:extLst>
              </p:cNvPr>
              <p:cNvSpPr txBox="1">
                <a:spLocks noRot="1" noChangeAspect="1" noMove="1" noResize="1" noEditPoints="1" noAdjustHandles="1" noChangeArrowheads="1" noChangeShapeType="1" noTextEdit="1"/>
              </p:cNvSpPr>
              <p:nvPr/>
            </p:nvSpPr>
            <p:spPr>
              <a:xfrm>
                <a:off x="8074195" y="24771"/>
                <a:ext cx="4117805" cy="307777"/>
              </a:xfrm>
              <a:prstGeom prst="rect">
                <a:avLst/>
              </a:prstGeom>
              <a:blipFill>
                <a:blip r:embed="rId7"/>
                <a:stretch>
                  <a:fillRect l="-615" t="-3846" b="-19231"/>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FAA7804-6324-4C7C-DE7E-9A74C60DA70F}"/>
                  </a:ext>
                </a:extLst>
              </p:cNvPr>
              <p:cNvSpPr txBox="1"/>
              <p:nvPr/>
            </p:nvSpPr>
            <p:spPr>
              <a:xfrm>
                <a:off x="7893180" y="1966607"/>
                <a:ext cx="4117805" cy="324384"/>
              </a:xfrm>
              <a:prstGeom prst="rect">
                <a:avLst/>
              </a:prstGeom>
              <a:noFill/>
            </p:spPr>
            <p:txBody>
              <a:bodyPr wrap="square">
                <a:spAutoFit/>
              </a:bodyPr>
              <a:lstStyle/>
              <a:p>
                <a:r>
                  <a:rPr lang="en-US" altLang="zh-CN" sz="1400" dirty="0">
                    <a:solidFill>
                      <a:schemeClr val="accent1"/>
                    </a:solidFill>
                    <a:latin typeface="Arial" panose="020B0604020202020204" pitchFamily="34" charset="0"/>
                    <a:cs typeface="Arial" panose="020B0604020202020204" pitchFamily="34" charset="0"/>
                  </a:rPr>
                  <a:t>Evaluate</a:t>
                </a:r>
                <a:r>
                  <a:rPr lang="zh-CN" altLang="en-US" sz="1400" dirty="0">
                    <a:solidFill>
                      <a:schemeClr val="accent1"/>
                    </a:solidFill>
                    <a:latin typeface="Arial" panose="020B0604020202020204" pitchFamily="34" charset="0"/>
                    <a:cs typeface="Arial" panose="020B0604020202020204" pitchFamily="34" charset="0"/>
                  </a:rPr>
                  <a:t> </a:t>
                </a:r>
                <a:r>
                  <a:rPr lang="en-US" altLang="zh-CN" sz="1400" dirty="0">
                    <a:solidFill>
                      <a:schemeClr val="accent1"/>
                    </a:solidFill>
                    <a:latin typeface="Arial" panose="020B0604020202020204" pitchFamily="34" charset="0"/>
                    <a:cs typeface="Arial" panose="020B0604020202020204" pitchFamily="34" charset="0"/>
                  </a:rPr>
                  <a:t>the</a:t>
                </a:r>
                <a:r>
                  <a:rPr lang="zh-CN" altLang="en-US" sz="1400" dirty="0">
                    <a:solidFill>
                      <a:schemeClr val="accent1"/>
                    </a:solidFill>
                    <a:latin typeface="Arial" panose="020B0604020202020204" pitchFamily="34" charset="0"/>
                    <a:cs typeface="Arial" panose="020B0604020202020204" pitchFamily="34" charset="0"/>
                  </a:rPr>
                  <a:t> </a:t>
                </a:r>
                <a:r>
                  <a:rPr lang="en-US" altLang="zh-CN" sz="1400" dirty="0">
                    <a:solidFill>
                      <a:schemeClr val="accent1"/>
                    </a:solidFill>
                    <a:latin typeface="Arial" panose="020B0604020202020204" pitchFamily="34" charset="0"/>
                    <a:cs typeface="Arial" panose="020B0604020202020204" pitchFamily="34" charset="0"/>
                  </a:rPr>
                  <a:t>importance</a:t>
                </a:r>
                <a:r>
                  <a:rPr lang="zh-CN" altLang="en-US" sz="1400" dirty="0">
                    <a:solidFill>
                      <a:schemeClr val="accent1"/>
                    </a:solidFill>
                    <a:latin typeface="Arial" panose="020B0604020202020204" pitchFamily="34" charset="0"/>
                    <a:cs typeface="Arial" panose="020B0604020202020204" pitchFamily="34" charset="0"/>
                  </a:rPr>
                  <a:t> </a:t>
                </a:r>
                <a:r>
                  <a:rPr lang="en-US" altLang="zh-CN" sz="1400" dirty="0">
                    <a:solidFill>
                      <a:schemeClr val="accent1"/>
                    </a:solidFill>
                    <a:latin typeface="Arial" panose="020B0604020202020204" pitchFamily="34" charset="0"/>
                    <a:cs typeface="Arial" panose="020B0604020202020204" pitchFamily="34" charset="0"/>
                  </a:rPr>
                  <a:t>of</a:t>
                </a:r>
                <a:r>
                  <a:rPr lang="zh-CN" altLang="en-US" sz="1400" dirty="0">
                    <a:solidFill>
                      <a:schemeClr val="accent1"/>
                    </a:solidFill>
                    <a:latin typeface="Arial" panose="020B0604020202020204" pitchFamily="34" charset="0"/>
                    <a:cs typeface="Arial" panose="020B0604020202020204" pitchFamily="34" charset="0"/>
                  </a:rPr>
                  <a:t> </a:t>
                </a:r>
                <a:r>
                  <a:rPr lang="en-US" altLang="zh-CN" sz="1400" dirty="0">
                    <a:solidFill>
                      <a:schemeClr val="accent1"/>
                    </a:solidFill>
                    <a:latin typeface="Arial" panose="020B0604020202020204" pitchFamily="34" charset="0"/>
                    <a:cs typeface="Arial" panose="020B0604020202020204" pitchFamily="34" charset="0"/>
                  </a:rPr>
                  <a:t>the</a:t>
                </a:r>
                <a:r>
                  <a:rPr lang="zh-CN" altLang="en-US" sz="1400" dirty="0">
                    <a:solidFill>
                      <a:schemeClr val="accent1"/>
                    </a:solidFill>
                    <a:latin typeface="Arial" panose="020B0604020202020204" pitchFamily="34" charset="0"/>
                    <a:cs typeface="Arial" panose="020B0604020202020204" pitchFamily="34" charset="0"/>
                  </a:rPr>
                  <a:t> </a:t>
                </a:r>
                <a:r>
                  <a:rPr lang="en-US" altLang="zh-CN" sz="1400" dirty="0">
                    <a:solidFill>
                      <a:schemeClr val="accent1"/>
                    </a:solidFill>
                    <a:latin typeface="Arial" panose="020B0604020202020204" pitchFamily="34" charset="0"/>
                    <a:cs typeface="Arial" panose="020B0604020202020204" pitchFamily="34" charset="0"/>
                  </a:rPr>
                  <a:t>feature</a:t>
                </a:r>
                <a:r>
                  <a:rPr lang="zh-CN" altLang="en-US" sz="1400" dirty="0">
                    <a:solidFill>
                      <a:schemeClr val="accent1"/>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1400" b="0" i="1">
                            <a:solidFill>
                              <a:schemeClr val="accent1"/>
                            </a:solidFill>
                            <a:latin typeface="Cambria Math" panose="02040503050406030204" pitchFamily="18" charset="0"/>
                            <a:cs typeface="Arial" panose="020B0604020202020204" pitchFamily="34" charset="0"/>
                          </a:rPr>
                        </m:ctrlPr>
                      </m:sSubPr>
                      <m:e>
                        <m:r>
                          <a:rPr lang="en-US" altLang="zh-CN" sz="1400" b="0" i="1">
                            <a:solidFill>
                              <a:schemeClr val="accent1"/>
                            </a:solidFill>
                            <a:latin typeface="Cambria Math" panose="02040503050406030204" pitchFamily="18" charset="0"/>
                            <a:cs typeface="Arial" panose="020B0604020202020204" pitchFamily="34" charset="0"/>
                          </a:rPr>
                          <m:t>𝑥</m:t>
                        </m:r>
                      </m:e>
                      <m:sub>
                        <m:r>
                          <a:rPr lang="en-US" altLang="zh-CN" sz="1400" b="0" i="1">
                            <a:solidFill>
                              <a:schemeClr val="accent1"/>
                            </a:solidFill>
                            <a:latin typeface="Cambria Math" panose="02040503050406030204" pitchFamily="18" charset="0"/>
                            <a:cs typeface="Arial" panose="020B0604020202020204" pitchFamily="34" charset="0"/>
                          </a:rPr>
                          <m:t>𝑝</m:t>
                        </m:r>
                      </m:sub>
                    </m:sSub>
                  </m:oMath>
                </a14:m>
                <a:r>
                  <a:rPr lang="en-US" altLang="zh-CN" sz="1400" dirty="0">
                    <a:solidFill>
                      <a:schemeClr val="accent1"/>
                    </a:solidFill>
                    <a:latin typeface="Arial" panose="020B0604020202020204" pitchFamily="34" charset="0"/>
                    <a:cs typeface="Arial" panose="020B0604020202020204" pitchFamily="34" charset="0"/>
                  </a:rPr>
                  <a:t>=‘sex’</a:t>
                </a:r>
              </a:p>
            </p:txBody>
          </p:sp>
        </mc:Choice>
        <mc:Fallback>
          <p:sp>
            <p:nvSpPr>
              <p:cNvPr id="8" name="TextBox 7">
                <a:extLst>
                  <a:ext uri="{FF2B5EF4-FFF2-40B4-BE49-F238E27FC236}">
                    <a16:creationId xmlns:a16="http://schemas.microsoft.com/office/drawing/2014/main" id="{DFAA7804-6324-4C7C-DE7E-9A74C60DA70F}"/>
                  </a:ext>
                </a:extLst>
              </p:cNvPr>
              <p:cNvSpPr txBox="1">
                <a:spLocks noRot="1" noChangeAspect="1" noMove="1" noResize="1" noEditPoints="1" noAdjustHandles="1" noChangeArrowheads="1" noChangeShapeType="1" noTextEdit="1"/>
              </p:cNvSpPr>
              <p:nvPr/>
            </p:nvSpPr>
            <p:spPr>
              <a:xfrm>
                <a:off x="7893180" y="1966607"/>
                <a:ext cx="4117805" cy="324384"/>
              </a:xfrm>
              <a:prstGeom prst="rect">
                <a:avLst/>
              </a:prstGeom>
              <a:blipFill>
                <a:blip r:embed="rId8"/>
                <a:stretch>
                  <a:fillRect l="-308" t="-7692" b="-11538"/>
                </a:stretch>
              </a:blipFill>
            </p:spPr>
            <p:txBody>
              <a:bodyPr/>
              <a:lstStyle/>
              <a:p>
                <a:r>
                  <a:rPr lang="en-CN">
                    <a:noFill/>
                  </a:rPr>
                  <a:t> </a:t>
                </a:r>
              </a:p>
            </p:txBody>
          </p:sp>
        </mc:Fallback>
      </mc:AlternateContent>
      <p:sp>
        <p:nvSpPr>
          <p:cNvPr id="13" name="Title 1">
            <a:extLst>
              <a:ext uri="{FF2B5EF4-FFF2-40B4-BE49-F238E27FC236}">
                <a16:creationId xmlns:a16="http://schemas.microsoft.com/office/drawing/2014/main" id="{3A8BCA2C-3395-56F3-848C-4A3863AC354F}"/>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AC8E68"/>
                </a:solidFill>
                <a:latin typeface="Arial" panose="020B0604020202020204" pitchFamily="34" charset="0"/>
                <a:cs typeface="Arial" panose="020B0604020202020204" pitchFamily="34" charset="0"/>
              </a:rPr>
              <a:t>Explaining many trees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85DA51E2-9929-AFAB-AFF1-267E2523FCEF}"/>
              </a:ext>
            </a:extLst>
          </p:cNvPr>
          <p:cNvSpPr txBox="1"/>
          <p:nvPr/>
        </p:nvSpPr>
        <p:spPr>
          <a:xfrm>
            <a:off x="457979" y="6513001"/>
            <a:ext cx="2978727" cy="276999"/>
          </a:xfrm>
          <a:prstGeom prst="rect">
            <a:avLst/>
          </a:prstGeom>
          <a:noFill/>
        </p:spPr>
        <p:txBody>
          <a:bodyPr wrap="square">
            <a:spAutoFit/>
          </a:bodyPr>
          <a:lstStyle/>
          <a:p>
            <a:r>
              <a:rPr lang="en-US" sz="1200" b="0" i="0" dirty="0">
                <a:solidFill>
                  <a:srgbClr val="333333"/>
                </a:solidFill>
                <a:effectLst/>
                <a:latin typeface="Arial" panose="020B0604020202020204" pitchFamily="34" charset="0"/>
                <a:cs typeface="Arial" panose="020B0604020202020204" pitchFamily="34" charset="0"/>
              </a:rPr>
              <a:t>[1] Random Forests</a:t>
            </a:r>
            <a:r>
              <a:rPr lang="en-US" sz="1200" dirty="0">
                <a:solidFill>
                  <a:srgbClr val="333333"/>
                </a:solidFill>
                <a:latin typeface="Arial" panose="020B0604020202020204" pitchFamily="34" charset="0"/>
                <a:cs typeface="Arial" panose="020B0604020202020204" pitchFamily="34" charset="0"/>
              </a:rPr>
              <a:t>. Leo </a:t>
            </a:r>
            <a:r>
              <a:rPr lang="en-US" sz="1200" dirty="0" err="1">
                <a:solidFill>
                  <a:srgbClr val="333333"/>
                </a:solidFill>
                <a:latin typeface="Arial" panose="020B0604020202020204" pitchFamily="34" charset="0"/>
                <a:cs typeface="Arial" panose="020B0604020202020204" pitchFamily="34" charset="0"/>
              </a:rPr>
              <a:t>Breiman</a:t>
            </a:r>
            <a:r>
              <a:rPr lang="en-US" sz="1200" dirty="0">
                <a:solidFill>
                  <a:srgbClr val="333333"/>
                </a:solidFill>
                <a:latin typeface="Arial" panose="020B0604020202020204" pitchFamily="34" charset="0"/>
                <a:cs typeface="Arial" panose="020B0604020202020204" pitchFamily="34" charset="0"/>
              </a:rPr>
              <a:t>. 2001.</a:t>
            </a:r>
            <a:endParaRPr lang="en-US" sz="1200" b="0" dirty="0">
              <a:solidFill>
                <a:srgbClr val="333333"/>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BBA230E-D0EE-AEF9-D462-E3F2D1F70C05}"/>
              </a:ext>
            </a:extLst>
          </p:cNvPr>
          <p:cNvSpPr txBox="1"/>
          <p:nvPr/>
        </p:nvSpPr>
        <p:spPr>
          <a:xfrm>
            <a:off x="7549939" y="6328335"/>
            <a:ext cx="4262929" cy="461665"/>
          </a:xfrm>
          <a:prstGeom prst="rect">
            <a:avLst/>
          </a:prstGeom>
          <a:noFill/>
        </p:spPr>
        <p:txBody>
          <a:bodyPr wrap="square" rtlCol="0">
            <a:spAutoFit/>
          </a:bodyPr>
          <a:lstStyle/>
          <a:p>
            <a:r>
              <a:rPr lang="en-US" altLang="zh-CN" sz="1200" dirty="0"/>
              <a:t>Image Source: </a:t>
            </a:r>
          </a:p>
          <a:p>
            <a:r>
              <a:rPr lang="en-US" altLang="zh-CN" sz="1200" dirty="0"/>
              <a:t>https://</a:t>
            </a:r>
            <a:r>
              <a:rPr lang="en-US" altLang="zh-CN" sz="1200" dirty="0" err="1"/>
              <a:t>slds-lmu.github.io</a:t>
            </a:r>
            <a:r>
              <a:rPr lang="en-US" altLang="zh-CN" sz="1200" dirty="0"/>
              <a:t>/</a:t>
            </a:r>
            <a:r>
              <a:rPr lang="en-US" altLang="zh-CN" sz="1200" dirty="0" err="1"/>
              <a:t>iml_methods_limitations</a:t>
            </a:r>
            <a:r>
              <a:rPr lang="en-US" altLang="zh-CN" sz="1200" dirty="0"/>
              <a:t>/</a:t>
            </a:r>
            <a:r>
              <a:rPr lang="en-US" altLang="zh-CN" sz="1200" dirty="0" err="1"/>
              <a:t>pfi.html</a:t>
            </a:r>
            <a:endParaRPr lang="en-US" altLang="zh-CN" sz="1200" dirty="0"/>
          </a:p>
        </p:txBody>
      </p:sp>
    </p:spTree>
    <p:extLst>
      <p:ext uri="{BB962C8B-B14F-4D97-AF65-F5344CB8AC3E}">
        <p14:creationId xmlns:p14="http://schemas.microsoft.com/office/powerpoint/2010/main" val="3445154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ample for Leave-One-Covariate-Out Feature Importance. The tables illustrate the second step of the algorithm of LOCO in particular the drop of $x_{1}$ and $x_{p}$. The dark grey columns of the original dataset mark the variables that will be dropped and therefore ignored when refitting the model. This breaks the relationship between the feature of interest and the target value. Based on the formula underneath the tables, the Feature Importance of LOCO is calculated.">
            <a:extLst>
              <a:ext uri="{FF2B5EF4-FFF2-40B4-BE49-F238E27FC236}">
                <a16:creationId xmlns:a16="http://schemas.microsoft.com/office/drawing/2014/main" id="{C22EAD9E-559E-B234-C84D-DC1F58BAD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9594" y="1067000"/>
            <a:ext cx="4812406" cy="430604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A27F615B-0AF7-6BD4-2F43-C9DCC7E3891D}"/>
              </a:ext>
            </a:extLst>
          </p:cNvPr>
          <p:cNvSpPr>
            <a:spLocks noGrp="1"/>
          </p:cNvSpPr>
          <p:nvPr>
            <p:ph idx="1"/>
          </p:nvPr>
        </p:nvSpPr>
        <p:spPr>
          <a:xfrm>
            <a:off x="580622" y="1170990"/>
            <a:ext cx="6798972" cy="5687009"/>
          </a:xfrm>
        </p:spPr>
        <p:txBody>
          <a:bodyPr>
            <a:normAutofit lnSpcReduction="10000"/>
          </a:bodyPr>
          <a:lstStyle/>
          <a:p>
            <a:pPr algn="l"/>
            <a:r>
              <a:rPr lang="en-US" sz="2400" i="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Permutation Feature Importance (PFI)</a:t>
            </a:r>
            <a:r>
              <a:rPr lang="en-US" sz="2400" b="1" i="0" baseline="3000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[1]</a:t>
            </a:r>
            <a:endParaRPr lang="en-US" sz="2400" b="1" baseline="30000" dirty="0">
              <a:latin typeface="Microsoft YaHei UI" panose="020B0503020204020204" pitchFamily="34" charset="-122"/>
              <a:ea typeface="Microsoft YaHei UI" panose="020B0503020204020204" pitchFamily="34" charset="-122"/>
              <a:cs typeface="Arial" panose="020B0604020202020204" pitchFamily="34" charset="0"/>
            </a:endParaRPr>
          </a:p>
          <a:p>
            <a:pPr marL="457200" lvl="1" indent="0">
              <a:buNone/>
            </a:pPr>
            <a:r>
              <a:rPr lang="en-US" sz="2000" dirty="0">
                <a:latin typeface="Microsoft YaHei UI" panose="020B0503020204020204" pitchFamily="34" charset="-122"/>
                <a:ea typeface="Microsoft YaHei UI" panose="020B0503020204020204" pitchFamily="34" charset="-122"/>
                <a:cs typeface="Arial" panose="020B0604020202020204" pitchFamily="34" charset="0"/>
              </a:rPr>
              <a:t>Given an ensemble of trees, denoted by          ,</a:t>
            </a:r>
            <a:br>
              <a:rPr lang="en-US" sz="2000" dirty="0">
                <a:latin typeface="Microsoft YaHei UI" panose="020B0503020204020204" pitchFamily="34" charset="-122"/>
                <a:ea typeface="Microsoft YaHei UI" panose="020B0503020204020204" pitchFamily="34" charset="-122"/>
                <a:cs typeface="Arial" panose="020B0604020202020204" pitchFamily="34" charset="0"/>
              </a:rPr>
            </a:br>
            <a:r>
              <a:rPr lang="en-US" sz="2000" dirty="0">
                <a:latin typeface="Microsoft YaHei UI" panose="020B0503020204020204" pitchFamily="34" charset="-122"/>
                <a:ea typeface="Microsoft YaHei UI" panose="020B0503020204020204" pitchFamily="34" charset="-122"/>
                <a:cs typeface="Arial" panose="020B0604020202020204" pitchFamily="34" charset="0"/>
              </a:rPr>
              <a:t>a dataset      and ground truth labels </a:t>
            </a:r>
          </a:p>
          <a:p>
            <a:pPr marL="914400" lvl="1" indent="-457200">
              <a:buFont typeface="+mj-lt"/>
              <a:buAutoNum type="arabicPeriod"/>
            </a:pPr>
            <a:r>
              <a:rPr lang="en-US" sz="2000" dirty="0">
                <a:latin typeface="Microsoft YaHei UI" panose="020B0503020204020204" pitchFamily="34" charset="-122"/>
                <a:ea typeface="Microsoft YaHei UI" panose="020B0503020204020204" pitchFamily="34" charset="-122"/>
                <a:cs typeface="Arial" panose="020B0604020202020204" pitchFamily="34" charset="0"/>
              </a:rPr>
              <a:t>Remove each feature from       and re-fit the model</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2000"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why?</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 </a:t>
            </a:r>
          </a:p>
          <a:p>
            <a:pPr marL="914400" lvl="1" indent="-457200">
              <a:buFont typeface="+mj-lt"/>
              <a:buAutoNum type="arabicPeriod"/>
            </a:pPr>
            <a:r>
              <a:rPr lang="en-US" sz="2000" dirty="0" err="1">
                <a:latin typeface="Microsoft YaHei UI" panose="020B0503020204020204" pitchFamily="34" charset="-122"/>
                <a:ea typeface="Microsoft YaHei UI" panose="020B0503020204020204" pitchFamily="34" charset="-122"/>
                <a:cs typeface="Arial" panose="020B0604020202020204" pitchFamily="34" charset="0"/>
              </a:rPr>
              <a:t>Evalute</a:t>
            </a:r>
            <a:r>
              <a:rPr lang="en-US" sz="2000" dirty="0">
                <a:latin typeface="Microsoft YaHei UI" panose="020B0503020204020204" pitchFamily="34" charset="-122"/>
                <a:ea typeface="Microsoft YaHei UI" panose="020B0503020204020204" pitchFamily="34" charset="-122"/>
                <a:cs typeface="Arial" panose="020B0604020202020204" pitchFamily="34" charset="0"/>
              </a:rPr>
              <a:t> the change in the training error. </a:t>
            </a:r>
          </a:p>
          <a:p>
            <a:pPr marL="914400" lvl="1" indent="-457200">
              <a:buFont typeface="+mj-lt"/>
              <a:buAutoNum type="arabicPeriod"/>
            </a:pPr>
            <a:r>
              <a:rPr lang="en-US" sz="2000" dirty="0">
                <a:latin typeface="Microsoft YaHei UI" panose="020B0503020204020204" pitchFamily="34" charset="-122"/>
                <a:ea typeface="Microsoft YaHei UI" panose="020B0503020204020204" pitchFamily="34" charset="-122"/>
                <a:cs typeface="Arial" panose="020B0604020202020204" pitchFamily="34" charset="0"/>
              </a:rPr>
              <a:t>The higher the error change, the more important the feature.</a:t>
            </a:r>
            <a:endParaRPr lang="en-US" sz="1600" dirty="0">
              <a:latin typeface="Microsoft YaHei UI" panose="020B0503020204020204" pitchFamily="34" charset="-122"/>
              <a:ea typeface="Microsoft YaHei UI" panose="020B0503020204020204" pitchFamily="34" charset="-122"/>
              <a:cs typeface="Arial" panose="020B0604020202020204" pitchFamily="34" charset="0"/>
            </a:endParaRPr>
          </a:p>
          <a:p>
            <a:r>
              <a:rPr lang="en-US" sz="2400" dirty="0">
                <a:latin typeface="Microsoft YaHei UI" panose="020B0503020204020204" pitchFamily="34" charset="-122"/>
                <a:ea typeface="Microsoft YaHei UI" panose="020B0503020204020204" pitchFamily="34" charset="-122"/>
              </a:rPr>
              <a:t>Cons</a:t>
            </a:r>
          </a:p>
          <a:p>
            <a:pPr lvl="1">
              <a:buFont typeface="Courier New" panose="02070309020205020404" pitchFamily="49" charset="0"/>
              <a:buChar char="o"/>
            </a:pPr>
            <a:r>
              <a:rPr lang="en-US" sz="2000" dirty="0">
                <a:latin typeface="Microsoft YaHei UI" panose="020B0503020204020204" pitchFamily="34" charset="-122"/>
                <a:ea typeface="Microsoft YaHei UI" panose="020B0503020204020204" pitchFamily="34" charset="-122"/>
                <a:cs typeface="Arial" panose="020B0604020202020204" pitchFamily="34" charset="0"/>
              </a:rPr>
              <a:t>Need time-consuming model retraining.</a:t>
            </a:r>
          </a:p>
          <a:p>
            <a:pPr lvl="1">
              <a:buFont typeface="Courier New" panose="02070309020205020404" pitchFamily="49" charset="0"/>
              <a:buChar char="o"/>
            </a:pP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Not</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explaining</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original</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set</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trees.</a:t>
            </a:r>
            <a:endParaRPr lang="en-US" sz="2000" dirty="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r>
              <a:rPr lang="en-US" sz="2000" dirty="0">
                <a:latin typeface="Microsoft YaHei UI" panose="020B0503020204020204" pitchFamily="34" charset="-122"/>
                <a:ea typeface="Microsoft YaHei UI" panose="020B0503020204020204" pitchFamily="34" charset="-122"/>
                <a:cs typeface="Arial" panose="020B0604020202020204" pitchFamily="34" charset="0"/>
              </a:rPr>
              <a:t>Ignore feature interactions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t>
            </a:r>
            <a:r>
              <a:rPr lang="en-US" altLang="zh-CN" sz="2000" i="1" dirty="0" err="1">
                <a:solidFill>
                  <a:srgbClr val="FFC000"/>
                </a:solidFill>
                <a:latin typeface="Microsoft YaHei UI" panose="020B0503020204020204" pitchFamily="34" charset="-122"/>
                <a:ea typeface="Microsoft YaHei UI" panose="020B0503020204020204" pitchFamily="34" charset="-122"/>
                <a:cs typeface="Arial" panose="020B0604020202020204" pitchFamily="34" charset="0"/>
              </a:rPr>
              <a:t>smoke+overweight</a:t>
            </a:r>
            <a:r>
              <a:rPr lang="en-US" altLang="zh-CN" sz="2000" i="1" dirty="0">
                <a:solidFill>
                  <a:srgbClr val="FFC000"/>
                </a:solidFill>
                <a:latin typeface="Microsoft YaHei UI" panose="020B0503020204020204" pitchFamily="34" charset="-122"/>
                <a:ea typeface="Microsoft YaHei UI" panose="020B0503020204020204" pitchFamily="34" charset="-122"/>
                <a:cs typeface="Arial" panose="020B0604020202020204" pitchFamily="34" charset="0"/>
              </a:rPr>
              <a:t>=&gt;heart</a:t>
            </a:r>
            <a:r>
              <a:rPr lang="zh-CN" altLang="en-US" sz="2000" i="1" dirty="0">
                <a:solidFill>
                  <a:srgbClr val="FFC000"/>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i="1" dirty="0">
                <a:solidFill>
                  <a:srgbClr val="FFC000"/>
                </a:solidFill>
                <a:latin typeface="Microsoft YaHei UI" panose="020B0503020204020204" pitchFamily="34" charset="-122"/>
                <a:ea typeface="Microsoft YaHei UI" panose="020B0503020204020204" pitchFamily="34" charset="-122"/>
                <a:cs typeface="Arial" panose="020B0604020202020204" pitchFamily="34" charset="0"/>
              </a:rPr>
              <a:t>attack</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t>
            </a:r>
          </a:p>
          <a:p>
            <a:pPr lvl="1">
              <a:buFont typeface="Courier New" panose="02070309020205020404" pitchFamily="49" charset="0"/>
              <a:buChar char="o"/>
            </a:pPr>
            <a:r>
              <a:rPr lang="en-US" sz="2000" dirty="0">
                <a:latin typeface="Microsoft YaHei UI" panose="020B0503020204020204" pitchFamily="34" charset="-122"/>
                <a:ea typeface="Microsoft YaHei UI" panose="020B0503020204020204" pitchFamily="34" charset="-122"/>
                <a:cs typeface="Arial" panose="020B0604020202020204" pitchFamily="34" charset="0"/>
              </a:rPr>
              <a:t>What if two features are exactly the same?</a:t>
            </a:r>
            <a:endParaRPr lang="en-US" sz="2000" dirty="0">
              <a:latin typeface="Microsoft YaHei UI" panose="020B0503020204020204" pitchFamily="34" charset="-122"/>
              <a:ea typeface="Microsoft YaHei UI" panose="020B0503020204020204" pitchFamily="34" charset="-122"/>
            </a:endParaRPr>
          </a:p>
          <a:p>
            <a:r>
              <a:rPr lang="en-US" sz="2200" dirty="0">
                <a:latin typeface="Microsoft YaHei UI" panose="020B0503020204020204" pitchFamily="34" charset="-122"/>
                <a:ea typeface="Microsoft YaHei UI" panose="020B0503020204020204" pitchFamily="34" charset="-122"/>
              </a:rPr>
              <a:t>Alternatively, just set </a:t>
            </a:r>
            <a:r>
              <a:rPr lang="en-US" altLang="zh-CN" sz="2200" dirty="0">
                <a:latin typeface="Microsoft YaHei UI" panose="020B0503020204020204" pitchFamily="34" charset="-122"/>
                <a:ea typeface="Microsoft YaHei UI" panose="020B0503020204020204" pitchFamily="34" charset="-122"/>
              </a:rPr>
              <a:t>a</a:t>
            </a:r>
            <a:r>
              <a:rPr lang="en-US" sz="2200" dirty="0">
                <a:latin typeface="Microsoft YaHei UI" panose="020B0503020204020204" pitchFamily="34" charset="-122"/>
                <a:ea typeface="Microsoft YaHei UI" panose="020B0503020204020204" pitchFamily="34" charset="-122"/>
              </a:rPr>
              <a:t> feature to zero or its mean value to remove information about the feature to avoid model re-training.</a:t>
            </a:r>
          </a:p>
        </p:txBody>
      </p:sp>
      <p:sp>
        <p:nvSpPr>
          <p:cNvPr id="7" name="TextBox 6">
            <a:extLst>
              <a:ext uri="{FF2B5EF4-FFF2-40B4-BE49-F238E27FC236}">
                <a16:creationId xmlns:a16="http://schemas.microsoft.com/office/drawing/2014/main" id="{D6146800-664E-3A39-51C9-B9FEBD394137}"/>
              </a:ext>
            </a:extLst>
          </p:cNvPr>
          <p:cNvSpPr txBox="1"/>
          <p:nvPr/>
        </p:nvSpPr>
        <p:spPr>
          <a:xfrm>
            <a:off x="805075" y="6429874"/>
            <a:ext cx="4217198" cy="276999"/>
          </a:xfrm>
          <a:prstGeom prst="rect">
            <a:avLst/>
          </a:prstGeom>
          <a:noFill/>
        </p:spPr>
        <p:txBody>
          <a:bodyPr wrap="square">
            <a:spAutoFit/>
          </a:bodyPr>
          <a:lstStyle/>
          <a:p>
            <a:pPr algn="l"/>
            <a:r>
              <a:rPr lang="en-US" sz="1200" b="0" i="0" dirty="0">
                <a:solidFill>
                  <a:srgbClr val="333333"/>
                </a:solidFill>
                <a:effectLst/>
                <a:latin typeface="Helvetica Neue" panose="02000503000000020004" pitchFamily="2" charset="0"/>
              </a:rPr>
              <a:t>[1] Ideas on Interpreting Machine Learning. Hall, etc. 2017.</a:t>
            </a:r>
            <a:endParaRPr lang="en-US" sz="1200" b="0" i="0" dirty="0">
              <a:solidFill>
                <a:srgbClr val="333333"/>
              </a:solidFill>
              <a:effectLst/>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D12541F-0CAE-4E62-9121-86EDBAE5F90F}"/>
              </a:ext>
            </a:extLst>
          </p:cNvPr>
          <p:cNvPicPr>
            <a:picLocks noChangeAspect="1"/>
          </p:cNvPicPr>
          <p:nvPr/>
        </p:nvPicPr>
        <p:blipFill>
          <a:blip r:embed="rId3"/>
          <a:stretch>
            <a:fillRect/>
          </a:stretch>
        </p:blipFill>
        <p:spPr>
          <a:xfrm>
            <a:off x="6018586" y="1556150"/>
            <a:ext cx="514351" cy="280555"/>
          </a:xfrm>
          <a:prstGeom prst="rect">
            <a:avLst/>
          </a:prstGeom>
        </p:spPr>
      </p:pic>
      <p:pic>
        <p:nvPicPr>
          <p:cNvPr id="9" name="Picture 8">
            <a:extLst>
              <a:ext uri="{FF2B5EF4-FFF2-40B4-BE49-F238E27FC236}">
                <a16:creationId xmlns:a16="http://schemas.microsoft.com/office/drawing/2014/main" id="{6E3CF8A5-D088-E9D8-749C-9082F620C8C1}"/>
              </a:ext>
            </a:extLst>
          </p:cNvPr>
          <p:cNvPicPr>
            <a:picLocks noChangeAspect="1"/>
          </p:cNvPicPr>
          <p:nvPr/>
        </p:nvPicPr>
        <p:blipFill>
          <a:blip r:embed="rId4"/>
          <a:stretch>
            <a:fillRect/>
          </a:stretch>
        </p:blipFill>
        <p:spPr>
          <a:xfrm>
            <a:off x="2305283" y="1843274"/>
            <a:ext cx="290041" cy="241701"/>
          </a:xfrm>
          <a:prstGeom prst="rect">
            <a:avLst/>
          </a:prstGeom>
        </p:spPr>
      </p:pic>
      <p:pic>
        <p:nvPicPr>
          <p:cNvPr id="10" name="Picture 9">
            <a:extLst>
              <a:ext uri="{FF2B5EF4-FFF2-40B4-BE49-F238E27FC236}">
                <a16:creationId xmlns:a16="http://schemas.microsoft.com/office/drawing/2014/main" id="{EEEFCB12-75F0-5374-70C3-CA7E106EED67}"/>
              </a:ext>
            </a:extLst>
          </p:cNvPr>
          <p:cNvPicPr>
            <a:picLocks noChangeAspect="1"/>
          </p:cNvPicPr>
          <p:nvPr/>
        </p:nvPicPr>
        <p:blipFill>
          <a:blip r:embed="rId5"/>
          <a:stretch>
            <a:fillRect/>
          </a:stretch>
        </p:blipFill>
        <p:spPr>
          <a:xfrm>
            <a:off x="5737003" y="1836705"/>
            <a:ext cx="213841" cy="285121"/>
          </a:xfrm>
          <a:prstGeom prst="rect">
            <a:avLst/>
          </a:prstGeom>
        </p:spPr>
      </p:pic>
      <p:pic>
        <p:nvPicPr>
          <p:cNvPr id="11" name="Picture 10">
            <a:extLst>
              <a:ext uri="{FF2B5EF4-FFF2-40B4-BE49-F238E27FC236}">
                <a16:creationId xmlns:a16="http://schemas.microsoft.com/office/drawing/2014/main" id="{80716D6E-A571-CF7D-05E7-7C887FA605CD}"/>
              </a:ext>
            </a:extLst>
          </p:cNvPr>
          <p:cNvPicPr>
            <a:picLocks noChangeAspect="1"/>
          </p:cNvPicPr>
          <p:nvPr/>
        </p:nvPicPr>
        <p:blipFill>
          <a:blip r:embed="rId4"/>
          <a:stretch>
            <a:fillRect/>
          </a:stretch>
        </p:blipFill>
        <p:spPr>
          <a:xfrm>
            <a:off x="4864869" y="2093394"/>
            <a:ext cx="290041" cy="241701"/>
          </a:xfrm>
          <a:prstGeom prst="rect">
            <a:avLst/>
          </a:prstGeom>
        </p:spPr>
      </p:pic>
      <p:sp>
        <p:nvSpPr>
          <p:cNvPr id="4" name="Title 1">
            <a:extLst>
              <a:ext uri="{FF2B5EF4-FFF2-40B4-BE49-F238E27FC236}">
                <a16:creationId xmlns:a16="http://schemas.microsoft.com/office/drawing/2014/main" id="{4F4EDEA5-48B9-380E-EDE3-F0D5AED81FA2}"/>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AC8E68"/>
                </a:solidFill>
                <a:latin typeface="Arial" panose="020B0604020202020204" pitchFamily="34" charset="0"/>
                <a:cs typeface="Arial" panose="020B0604020202020204" pitchFamily="34" charset="0"/>
              </a:rPr>
              <a:t>Leave-one-out score</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D5EDBBC7-2AE2-C6C2-7DB6-CCCE5818C200}"/>
              </a:ext>
            </a:extLst>
          </p:cNvPr>
          <p:cNvSpPr txBox="1"/>
          <p:nvPr/>
        </p:nvSpPr>
        <p:spPr>
          <a:xfrm>
            <a:off x="7713481" y="6245208"/>
            <a:ext cx="4262929" cy="461665"/>
          </a:xfrm>
          <a:prstGeom prst="rect">
            <a:avLst/>
          </a:prstGeom>
          <a:noFill/>
        </p:spPr>
        <p:txBody>
          <a:bodyPr wrap="square" rtlCol="0">
            <a:spAutoFit/>
          </a:bodyPr>
          <a:lstStyle/>
          <a:p>
            <a:r>
              <a:rPr lang="en-US" altLang="zh-CN" sz="1200" dirty="0"/>
              <a:t>Image Source: </a:t>
            </a:r>
          </a:p>
          <a:p>
            <a:r>
              <a:rPr lang="en-US" altLang="zh-CN" sz="1200" dirty="0"/>
              <a:t>https://</a:t>
            </a:r>
            <a:r>
              <a:rPr lang="en-US" altLang="zh-CN" sz="1200" dirty="0" err="1"/>
              <a:t>slds-lmu.github.io</a:t>
            </a:r>
            <a:r>
              <a:rPr lang="en-US" altLang="zh-CN" sz="1200" dirty="0"/>
              <a:t>/</a:t>
            </a:r>
            <a:r>
              <a:rPr lang="en-US" altLang="zh-CN" sz="1200" dirty="0" err="1"/>
              <a:t>iml_methods_limitations</a:t>
            </a:r>
            <a:r>
              <a:rPr lang="en-US" altLang="zh-CN" sz="1200" dirty="0"/>
              <a:t>/</a:t>
            </a:r>
            <a:r>
              <a:rPr lang="en-US" altLang="zh-CN" sz="1200" dirty="0" err="1"/>
              <a:t>pfi.html</a:t>
            </a:r>
            <a:endParaRPr lang="en-US" altLang="zh-CN" sz="1200" dirty="0"/>
          </a:p>
        </p:txBody>
      </p:sp>
    </p:spTree>
    <p:extLst>
      <p:ext uri="{BB962C8B-B14F-4D97-AF65-F5344CB8AC3E}">
        <p14:creationId xmlns:p14="http://schemas.microsoft.com/office/powerpoint/2010/main" val="1075785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414496" y="910546"/>
            <a:ext cx="6943361" cy="5790591"/>
          </a:xfrm>
        </p:spPr>
        <p:txBody>
          <a:bodyPr>
            <a:normAutofit fontScale="92500"/>
          </a:bodyPr>
          <a:lstStyle/>
          <a:p>
            <a:r>
              <a:rPr lang="en-US" sz="2200">
                <a:latin typeface="Microsoft YaHei UI" panose="020B0503020204020204" pitchFamily="34" charset="-122"/>
                <a:ea typeface="Microsoft YaHei UI" panose="020B0503020204020204" pitchFamily="34" charset="-122"/>
                <a:cs typeface="Arial" panose="020B0604020202020204" pitchFamily="34" charset="0"/>
              </a:rPr>
              <a:t>It was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originally</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sz="2200">
                <a:latin typeface="Microsoft YaHei UI" panose="020B0503020204020204" pitchFamily="34" charset="-122"/>
                <a:ea typeface="Microsoft YaHei UI" panose="020B0503020204020204" pitchFamily="34" charset="-122"/>
                <a:cs typeface="Arial" panose="020B0604020202020204" pitchFamily="34" charset="0"/>
              </a:rPr>
              <a:t>invented in 1953</a:t>
            </a:r>
            <a:r>
              <a:rPr lang="en-US" sz="2200" b="1" baseline="30000">
                <a:latin typeface="Microsoft YaHei UI" panose="020B0503020204020204" pitchFamily="34" charset="-122"/>
                <a:ea typeface="Microsoft YaHei UI" panose="020B0503020204020204" pitchFamily="34" charset="-122"/>
                <a:cs typeface="Arial" panose="020B0604020202020204" pitchFamily="34" charset="0"/>
              </a:rPr>
              <a:t>[1]</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1">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fairly</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(no</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no</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less)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evaluate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importance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team</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members.</a:t>
            </a:r>
            <a:endParaRPr lang="en-US" sz="220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In</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game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(e.g.,</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final</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project),</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there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are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3</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players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(students).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How</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evaluate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each</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student’s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contribution?</a:t>
            </a:r>
            <a:endParaRPr lang="en-US" sz="220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E</a:t>
            </a:r>
            <a:r>
              <a:rPr lang="en-US" sz="2200">
                <a:latin typeface="Microsoft YaHei UI" panose="020B0503020204020204" pitchFamily="34" charset="-122"/>
                <a:ea typeface="Microsoft YaHei UI" panose="020B0503020204020204" pitchFamily="34" charset="-122"/>
                <a:cs typeface="Arial" panose="020B0604020202020204" pitchFamily="34" charset="0"/>
              </a:rPr>
              <a:t>ach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student</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sz="2200">
                <a:latin typeface="Microsoft YaHei UI" panose="020B0503020204020204" pitchFamily="34" charset="-122"/>
                <a:ea typeface="Microsoft YaHei UI" panose="020B0503020204020204" pitchFamily="34" charset="-122"/>
                <a:cs typeface="Arial" panose="020B0604020202020204" pitchFamily="34" charset="0"/>
              </a:rPr>
              <a:t>can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work</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sz="2200">
                <a:latin typeface="Microsoft YaHei UI" panose="020B0503020204020204" pitchFamily="34" charset="-122"/>
                <a:ea typeface="Microsoft YaHei UI" panose="020B0503020204020204" pitchFamily="34" charset="-122"/>
                <a:cs typeface="Arial" panose="020B0604020202020204" pitchFamily="34" charset="0"/>
              </a:rPr>
              <a:t>alone or with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any</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sz="2200">
                <a:latin typeface="Microsoft YaHei UI" panose="020B0503020204020204" pitchFamily="34" charset="-122"/>
                <a:ea typeface="Microsoft YaHei UI" panose="020B0503020204020204" pitchFamily="34" charset="-122"/>
                <a:cs typeface="Arial" panose="020B0604020202020204" pitchFamily="34" charset="0"/>
              </a:rPr>
              <a:t>others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on</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project</a:t>
            </a:r>
            <a:r>
              <a:rPr 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Any</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team</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configuration</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sz="2200">
                <a:latin typeface="Microsoft YaHei UI" panose="020B0503020204020204" pitchFamily="34" charset="-122"/>
                <a:ea typeface="Microsoft YaHei UI" panose="020B0503020204020204" pitchFamily="34" charset="-122"/>
                <a:cs typeface="Arial" panose="020B0604020202020204" pitchFamily="34" charset="0"/>
              </a:rPr>
              <a:t>can generate some value.</a:t>
            </a:r>
          </a:p>
          <a:p>
            <a:pPr lvl="1">
              <a:buFont typeface="Courier New" panose="02070309020205020404" pitchFamily="49" charset="0"/>
              <a:buChar char="o"/>
            </a:pPr>
            <a:r>
              <a:rPr lang="en-US" sz="1700">
                <a:latin typeface="Microsoft YaHei UI" panose="020B0503020204020204" pitchFamily="34" charset="-122"/>
                <a:ea typeface="Microsoft YaHei UI" panose="020B0503020204020204" pitchFamily="34" charset="-122"/>
                <a:cs typeface="Arial" panose="020B0604020202020204" pitchFamily="34" charset="0"/>
              </a:rPr>
              <a:t>Differentiate the cases where A presents or absents.</a:t>
            </a:r>
          </a:p>
          <a:p>
            <a:pPr lvl="1">
              <a:buFont typeface="Courier New" panose="02070309020205020404" pitchFamily="49" charset="0"/>
              <a:buChar char="o"/>
            </a:pPr>
            <a:r>
              <a:rPr lang="en-US" sz="170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V({A}) – V({}) = 1-0 = 1</a:t>
            </a:r>
          </a:p>
          <a:p>
            <a:pPr lvl="1">
              <a:buFont typeface="Courier New" panose="02070309020205020404" pitchFamily="49" charset="0"/>
              <a:buChar char="o"/>
            </a:pPr>
            <a:r>
              <a:rPr lang="en-US" sz="1700">
                <a:solidFill>
                  <a:schemeClr val="accent2"/>
                </a:solidFill>
                <a:latin typeface="Microsoft YaHei UI" panose="020B0503020204020204" pitchFamily="34" charset="-122"/>
                <a:ea typeface="Microsoft YaHei UI" panose="020B0503020204020204" pitchFamily="34" charset="-122"/>
                <a:cs typeface="Arial" panose="020B0604020202020204" pitchFamily="34" charset="0"/>
              </a:rPr>
              <a:t>V({B,A}) – V({B}) = 6-2 = 4</a:t>
            </a:r>
          </a:p>
          <a:p>
            <a:pPr lvl="1">
              <a:buFont typeface="Courier New" panose="02070309020205020404" pitchFamily="49" charset="0"/>
              <a:buChar char="o"/>
            </a:pPr>
            <a:r>
              <a:rPr lang="en-US" sz="1700">
                <a:solidFill>
                  <a:srgbClr val="7030A0"/>
                </a:solidFill>
                <a:latin typeface="Microsoft YaHei UI" panose="020B0503020204020204" pitchFamily="34" charset="-122"/>
                <a:ea typeface="Microsoft YaHei UI" panose="020B0503020204020204" pitchFamily="34" charset="-122"/>
                <a:cs typeface="Arial" panose="020B0604020202020204" pitchFamily="34" charset="0"/>
              </a:rPr>
              <a:t>V({C,A}) – V({C}) = 6.5-3 = 3.5</a:t>
            </a:r>
          </a:p>
          <a:p>
            <a:pPr lvl="1">
              <a:buFont typeface="Courier New" panose="02070309020205020404" pitchFamily="49" charset="0"/>
              <a:buChar char="o"/>
            </a:pPr>
            <a:r>
              <a:rPr lang="en-US" sz="1700">
                <a:solidFill>
                  <a:schemeClr val="accent6"/>
                </a:solidFill>
                <a:latin typeface="Microsoft YaHei UI" panose="020B0503020204020204" pitchFamily="34" charset="-122"/>
                <a:ea typeface="Microsoft YaHei UI" panose="020B0503020204020204" pitchFamily="34" charset="-122"/>
                <a:cs typeface="Arial" panose="020B0604020202020204" pitchFamily="34" charset="0"/>
              </a:rPr>
              <a:t>V({B,C, A}) – V({B,C}) = 10-5 = 5</a:t>
            </a:r>
          </a:p>
          <a:p>
            <a:r>
              <a:rPr lang="en-US" sz="2200">
                <a:latin typeface="Microsoft YaHei UI" panose="020B0503020204020204" pitchFamily="34" charset="-122"/>
                <a:ea typeface="Microsoft YaHei UI" panose="020B0503020204020204" pitchFamily="34" charset="-122"/>
                <a:cs typeface="Arial" panose="020B0604020202020204" pitchFamily="34" charset="0"/>
              </a:rPr>
              <a:t>The contribution of A is (1+4+3.5+5)/</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4</a:t>
            </a:r>
            <a:endParaRPr lang="en-US" sz="220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If</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important (e.g., A is the only one who can code),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without him/her leads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 large difference.</a:t>
            </a:r>
          </a:p>
          <a:p>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If</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unimportant (e.g., replaceable), without him/her leads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 small difference.</a:t>
            </a:r>
            <a:endParaRPr lang="en-US" sz="220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TextBox 4">
            <a:extLst>
              <a:ext uri="{FF2B5EF4-FFF2-40B4-BE49-F238E27FC236}">
                <a16:creationId xmlns:a16="http://schemas.microsoft.com/office/drawing/2014/main" id="{8EDE3352-5EC8-97FF-CDFA-FC8D42C4E0C3}"/>
              </a:ext>
            </a:extLst>
          </p:cNvPr>
          <p:cNvSpPr txBox="1"/>
          <p:nvPr/>
        </p:nvSpPr>
        <p:spPr>
          <a:xfrm>
            <a:off x="568036" y="6573595"/>
            <a:ext cx="4031673" cy="276999"/>
          </a:xfrm>
          <a:prstGeom prst="rect">
            <a:avLst/>
          </a:prstGeom>
          <a:noFill/>
        </p:spPr>
        <p:txBody>
          <a:bodyPr wrap="square">
            <a:spAutoFit/>
          </a:bodyPr>
          <a:lstStyle/>
          <a:p>
            <a:r>
              <a:rPr lang="en-US" sz="1200" dirty="0">
                <a:effectLst/>
                <a:latin typeface="Arial" panose="020B0604020202020204" pitchFamily="34" charset="0"/>
                <a:cs typeface="Arial" panose="020B0604020202020204" pitchFamily="34" charset="0"/>
              </a:rPr>
              <a:t>[1] A value for n-person games. </a:t>
            </a:r>
            <a:r>
              <a:rPr lang="en-US" sz="1200" dirty="0">
                <a:latin typeface="Arial" panose="020B0604020202020204" pitchFamily="34" charset="0"/>
                <a:cs typeface="Arial" panose="020B0604020202020204" pitchFamily="34" charset="0"/>
              </a:rPr>
              <a:t>L. S. Shapley. </a:t>
            </a:r>
            <a:r>
              <a:rPr lang="en-US" sz="1200" dirty="0">
                <a:effectLst/>
                <a:latin typeface="Arial" panose="020B0604020202020204" pitchFamily="34" charset="0"/>
                <a:cs typeface="Arial" panose="020B0604020202020204" pitchFamily="34" charset="0"/>
              </a:rPr>
              <a:t>1953. </a:t>
            </a:r>
            <a:endParaRPr lang="en-US" sz="1200" dirty="0">
              <a:latin typeface="Arial" panose="020B0604020202020204" pitchFamily="34" charset="0"/>
              <a:cs typeface="Arial" panose="020B0604020202020204" pitchFamily="34" charset="0"/>
            </a:endParaRPr>
          </a:p>
        </p:txBody>
      </p:sp>
      <p:pic>
        <p:nvPicPr>
          <p:cNvPr id="3074" name="Picture 2" descr="What Is The Value Of The Game In Game Theory">
            <a:extLst>
              <a:ext uri="{FF2B5EF4-FFF2-40B4-BE49-F238E27FC236}">
                <a16:creationId xmlns:a16="http://schemas.microsoft.com/office/drawing/2014/main" id="{9486D8CA-B664-74B9-6650-7329FC94F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6023" y="2468112"/>
            <a:ext cx="4021481" cy="278009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961C9A60-C1B0-7262-ACC6-36DFEC56F7AF}"/>
              </a:ext>
            </a:extLst>
          </p:cNvPr>
          <p:cNvSpPr/>
          <p:nvPr/>
        </p:nvSpPr>
        <p:spPr>
          <a:xfrm rot="19886735">
            <a:off x="7438774" y="2899330"/>
            <a:ext cx="3050052" cy="1142501"/>
          </a:xfrm>
          <a:prstGeom prst="ellipse">
            <a:avLst/>
          </a:prstGeom>
          <a:solidFill>
            <a:schemeClr val="accent2">
              <a:alpha val="3791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Oval 5">
            <a:extLst>
              <a:ext uri="{FF2B5EF4-FFF2-40B4-BE49-F238E27FC236}">
                <a16:creationId xmlns:a16="http://schemas.microsoft.com/office/drawing/2014/main" id="{36EA08EF-1AFD-D202-0365-A20FFCBD04CB}"/>
              </a:ext>
            </a:extLst>
          </p:cNvPr>
          <p:cNvSpPr/>
          <p:nvPr/>
        </p:nvSpPr>
        <p:spPr>
          <a:xfrm rot="5400000">
            <a:off x="7106858" y="1839036"/>
            <a:ext cx="1733023" cy="1432467"/>
          </a:xfrm>
          <a:prstGeom prst="ellipse">
            <a:avLst/>
          </a:prstGeom>
          <a:solidFill>
            <a:schemeClr val="accent1">
              <a:alpha val="3791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Oval 6">
            <a:extLst>
              <a:ext uri="{FF2B5EF4-FFF2-40B4-BE49-F238E27FC236}">
                <a16:creationId xmlns:a16="http://schemas.microsoft.com/office/drawing/2014/main" id="{9B491C68-6C17-87CD-D0CD-53905F222F50}"/>
              </a:ext>
            </a:extLst>
          </p:cNvPr>
          <p:cNvSpPr/>
          <p:nvPr/>
        </p:nvSpPr>
        <p:spPr>
          <a:xfrm rot="5400000">
            <a:off x="10022055" y="2669518"/>
            <a:ext cx="2461437" cy="1495797"/>
          </a:xfrm>
          <a:prstGeom prst="ellipse">
            <a:avLst/>
          </a:prstGeom>
          <a:solidFill>
            <a:srgbClr val="7030A0">
              <a:alpha val="3791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Oval 7">
            <a:extLst>
              <a:ext uri="{FF2B5EF4-FFF2-40B4-BE49-F238E27FC236}">
                <a16:creationId xmlns:a16="http://schemas.microsoft.com/office/drawing/2014/main" id="{DD0EB39F-4972-AEE1-3BC8-B9F7666EB057}"/>
              </a:ext>
            </a:extLst>
          </p:cNvPr>
          <p:cNvSpPr/>
          <p:nvPr/>
        </p:nvSpPr>
        <p:spPr>
          <a:xfrm rot="5400000">
            <a:off x="8464802" y="3618457"/>
            <a:ext cx="2524544" cy="1886779"/>
          </a:xfrm>
          <a:prstGeom prst="ellipse">
            <a:avLst/>
          </a:prstGeom>
          <a:solidFill>
            <a:schemeClr val="accent6">
              <a:alpha val="3791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Title 1">
            <a:extLst>
              <a:ext uri="{FF2B5EF4-FFF2-40B4-BE49-F238E27FC236}">
                <a16:creationId xmlns:a16="http://schemas.microsoft.com/office/drawing/2014/main" id="{986AFF86-EB94-C597-335B-910BBDE4DE60}"/>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AC8E68"/>
                </a:solidFill>
                <a:latin typeface="Arial" panose="020B0604020202020204" pitchFamily="34" charset="0"/>
                <a:cs typeface="Arial" panose="020B0604020202020204" pitchFamily="34" charset="0"/>
              </a:rPr>
              <a:t>Shapley values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2" name="TextBox 11">
            <a:extLst>
              <a:ext uri="{FF2B5EF4-FFF2-40B4-BE49-F238E27FC236}">
                <a16:creationId xmlns:a16="http://schemas.microsoft.com/office/drawing/2014/main" id="{721EC0C6-EFBF-AF74-A663-A407EA72973E}"/>
              </a:ext>
            </a:extLst>
          </p:cNvPr>
          <p:cNvSpPr txBox="1"/>
          <p:nvPr/>
        </p:nvSpPr>
        <p:spPr>
          <a:xfrm>
            <a:off x="7955281" y="506177"/>
            <a:ext cx="3622963" cy="954107"/>
          </a:xfrm>
          <a:prstGeom prst="rect">
            <a:avLst/>
          </a:prstGeom>
          <a:noFill/>
        </p:spPr>
        <p:txBody>
          <a:bodyPr wrap="square">
            <a:spAutoFit/>
          </a:bodyPr>
          <a:lstStyle/>
          <a:p>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game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3</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players</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all</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possible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team</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configuation</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outcome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(indicated</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by</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number</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little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blue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squares).</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How</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much</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player</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values?</a:t>
            </a:r>
            <a:endParaRPr lang="en-CN" sz="1400">
              <a:latin typeface="Microsoft YaHei UI" panose="020B0503020204020204" pitchFamily="34" charset="-122"/>
              <a:ea typeface="Microsoft YaHei UI" panose="020B0503020204020204" pitchFamily="34" charset="-122"/>
            </a:endParaRPr>
          </a:p>
        </p:txBody>
      </p:sp>
      <p:sp>
        <p:nvSpPr>
          <p:cNvPr id="14" name="Right Brace 13">
            <a:extLst>
              <a:ext uri="{FF2B5EF4-FFF2-40B4-BE49-F238E27FC236}">
                <a16:creationId xmlns:a16="http://schemas.microsoft.com/office/drawing/2014/main" id="{2D62A26F-7CC6-3C97-B1A1-708D4CA9C995}"/>
              </a:ext>
            </a:extLst>
          </p:cNvPr>
          <p:cNvSpPr/>
          <p:nvPr/>
        </p:nvSpPr>
        <p:spPr>
          <a:xfrm>
            <a:off x="4493740" y="3829988"/>
            <a:ext cx="225240" cy="902312"/>
          </a:xfrm>
          <a:prstGeom prst="rightBrace">
            <a:avLst/>
          </a:prstGeom>
          <a:ln w="15875">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16" name="TextBox 15">
            <a:extLst>
              <a:ext uri="{FF2B5EF4-FFF2-40B4-BE49-F238E27FC236}">
                <a16:creationId xmlns:a16="http://schemas.microsoft.com/office/drawing/2014/main" id="{B2553343-66BB-4112-2B44-9E569AA5A11A}"/>
              </a:ext>
            </a:extLst>
          </p:cNvPr>
          <p:cNvSpPr txBox="1"/>
          <p:nvPr/>
        </p:nvSpPr>
        <p:spPr>
          <a:xfrm>
            <a:off x="4947509" y="3829988"/>
            <a:ext cx="1673993" cy="954107"/>
          </a:xfrm>
          <a:prstGeom prst="rect">
            <a:avLst/>
          </a:prstGeom>
          <a:noFill/>
          <a:ln>
            <a:solidFill>
              <a:schemeClr val="bg1">
                <a:lumMod val="50000"/>
              </a:schemeClr>
            </a:solidFill>
          </a:ln>
        </p:spPr>
        <p:txBody>
          <a:bodyPr wrap="square">
            <a:spAutoFit/>
          </a:bodyPr>
          <a:lstStyle/>
          <a:p>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Any</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one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these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differences</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CN" altLang="zh-CN" sz="1400">
                <a:latin typeface="Microsoft YaHei UI" panose="020B0503020204020204" pitchFamily="34" charset="-122"/>
                <a:ea typeface="Microsoft YaHei UI" panose="020B0503020204020204" pitchFamily="34" charset="-122"/>
                <a:cs typeface="Arial" panose="020B0604020202020204" pitchFamily="34" charset="0"/>
              </a:rPr>
              <a:t>won</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’t</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fairly</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evaluate</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A’s</a:t>
            </a:r>
            <a:r>
              <a:rPr lang="zh-CN" altLang="en-US" sz="14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400">
                <a:latin typeface="Microsoft YaHei UI" panose="020B0503020204020204" pitchFamily="34" charset="-122"/>
                <a:ea typeface="Microsoft YaHei UI" panose="020B0503020204020204" pitchFamily="34" charset="-122"/>
                <a:cs typeface="Arial" panose="020B0604020202020204" pitchFamily="34" charset="0"/>
              </a:rPr>
              <a:t>contribution.</a:t>
            </a:r>
          </a:p>
        </p:txBody>
      </p:sp>
      <p:sp>
        <p:nvSpPr>
          <p:cNvPr id="2" name="TextBox 1">
            <a:extLst>
              <a:ext uri="{FF2B5EF4-FFF2-40B4-BE49-F238E27FC236}">
                <a16:creationId xmlns:a16="http://schemas.microsoft.com/office/drawing/2014/main" id="{099C5287-33C9-AC9C-05ED-007DF194ED39}"/>
              </a:ext>
            </a:extLst>
          </p:cNvPr>
          <p:cNvSpPr txBox="1"/>
          <p:nvPr/>
        </p:nvSpPr>
        <p:spPr>
          <a:xfrm>
            <a:off x="7713481" y="6079667"/>
            <a:ext cx="4262929" cy="646331"/>
          </a:xfrm>
          <a:prstGeom prst="rect">
            <a:avLst/>
          </a:prstGeom>
          <a:noFill/>
        </p:spPr>
        <p:txBody>
          <a:bodyPr wrap="square" rtlCol="0">
            <a:spAutoFit/>
          </a:bodyPr>
          <a:lstStyle/>
          <a:p>
            <a:r>
              <a:rPr lang="en-US" altLang="zh-CN" sz="1200" dirty="0"/>
              <a:t>Image Source: </a:t>
            </a:r>
          </a:p>
          <a:p>
            <a:r>
              <a:rPr lang="en-US" altLang="zh-CN" sz="1200" dirty="0"/>
              <a:t>https://</a:t>
            </a:r>
            <a:r>
              <a:rPr lang="en-US" altLang="zh-CN" sz="1200" dirty="0" err="1"/>
              <a:t>pjdelta.wordpress.com</a:t>
            </a:r>
            <a:r>
              <a:rPr lang="en-US" altLang="zh-CN" sz="1200" dirty="0"/>
              <a:t>/2014/08/10/group-project-how-much-did-</a:t>
            </a:r>
            <a:r>
              <a:rPr lang="en-US" altLang="zh-CN" sz="1200" dirty="0" err="1"/>
              <a:t>i</a:t>
            </a:r>
            <a:r>
              <a:rPr lang="en-US" altLang="zh-CN" sz="1200" dirty="0"/>
              <a:t>-contribute/</a:t>
            </a:r>
          </a:p>
        </p:txBody>
      </p:sp>
    </p:spTree>
    <p:extLst>
      <p:ext uri="{BB962C8B-B14F-4D97-AF65-F5344CB8AC3E}">
        <p14:creationId xmlns:p14="http://schemas.microsoft.com/office/powerpoint/2010/main" val="1220593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01903AE-78C3-F6D1-F090-429F11C672E7}"/>
              </a:ext>
            </a:extLst>
          </p:cNvPr>
          <p:cNvSpPr txBox="1">
            <a:spLocks/>
          </p:cNvSpPr>
          <p:nvPr/>
        </p:nvSpPr>
        <p:spPr>
          <a:xfrm>
            <a:off x="859972" y="1089075"/>
            <a:ext cx="11353800" cy="1282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latin typeface="Microsoft YaHei UI" panose="020B0503020204020204" pitchFamily="34" charset="-122"/>
                <a:ea typeface="Microsoft YaHei UI" panose="020B0503020204020204" pitchFamily="34" charset="-122"/>
                <a:cs typeface="Arial" panose="020B0604020202020204" pitchFamily="34" charset="0"/>
              </a:rPr>
              <a:t>Given any feature subset    ,  Model             is trained on feature subset </a:t>
            </a:r>
            <a:br>
              <a:rPr lang="en-US" sz="2200">
                <a:latin typeface="Microsoft YaHei UI" panose="020B0503020204020204" pitchFamily="34" charset="-122"/>
                <a:ea typeface="Microsoft YaHei UI" panose="020B0503020204020204" pitchFamily="34" charset="-122"/>
                <a:cs typeface="Arial" panose="020B0604020202020204" pitchFamily="34" charset="0"/>
              </a:rPr>
            </a:br>
            <a:r>
              <a:rPr lang="en-US" sz="2200">
                <a:latin typeface="Microsoft YaHei UI" panose="020B0503020204020204" pitchFamily="34" charset="-122"/>
                <a:ea typeface="Microsoft YaHei UI" panose="020B0503020204020204" pitchFamily="34" charset="-122"/>
                <a:cs typeface="Arial" panose="020B0604020202020204" pitchFamily="34" charset="0"/>
              </a:rPr>
              <a:t>and makes predict using the feature subset	.</a:t>
            </a:r>
          </a:p>
          <a:p>
            <a:r>
              <a:rPr lang="en-US" sz="2200">
                <a:latin typeface="Microsoft YaHei UI" panose="020B0503020204020204" pitchFamily="34" charset="-122"/>
                <a:ea typeface="Microsoft YaHei UI" panose="020B0503020204020204" pitchFamily="34" charset="-122"/>
                <a:cs typeface="Arial" panose="020B0604020202020204" pitchFamily="34" charset="0"/>
              </a:rPr>
              <a:t>Shapley value of feature </a:t>
            </a:r>
            <a:r>
              <a:rPr lang="en-US" altLang="zh-CN" sz="2200" i="1">
                <a:latin typeface="Microsoft YaHei UI" panose="020B0503020204020204" pitchFamily="34" charset="-122"/>
                <a:ea typeface="Microsoft YaHei UI" panose="020B0503020204020204" pitchFamily="34" charset="-122"/>
                <a:cs typeface="Arial" panose="020B0604020202020204" pitchFamily="34" charset="0"/>
              </a:rPr>
              <a:t>A</a:t>
            </a:r>
            <a:r>
              <a:rPr lang="en-US" sz="2200" i="1">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player)</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sz="2200">
                <a:latin typeface="Microsoft YaHei UI" panose="020B0503020204020204" pitchFamily="34" charset="-122"/>
                <a:ea typeface="Microsoft YaHei UI" panose="020B0503020204020204" pitchFamily="34" charset="-122"/>
                <a:cs typeface="Arial" panose="020B0604020202020204" pitchFamily="34" charset="0"/>
              </a:rPr>
              <a:t>is defined as</a:t>
            </a:r>
          </a:p>
        </p:txBody>
      </p:sp>
      <p:pic>
        <p:nvPicPr>
          <p:cNvPr id="10" name="Picture 9">
            <a:extLst>
              <a:ext uri="{FF2B5EF4-FFF2-40B4-BE49-F238E27FC236}">
                <a16:creationId xmlns:a16="http://schemas.microsoft.com/office/drawing/2014/main" id="{3E45EFD2-36D8-9A75-F7EC-149549ED76E4}"/>
              </a:ext>
            </a:extLst>
          </p:cNvPr>
          <p:cNvPicPr>
            <a:picLocks noChangeAspect="1"/>
          </p:cNvPicPr>
          <p:nvPr/>
        </p:nvPicPr>
        <p:blipFill>
          <a:blip r:embed="rId3"/>
          <a:stretch>
            <a:fillRect/>
          </a:stretch>
        </p:blipFill>
        <p:spPr>
          <a:xfrm>
            <a:off x="4574320" y="1134946"/>
            <a:ext cx="219030" cy="266645"/>
          </a:xfrm>
          <a:prstGeom prst="rect">
            <a:avLst/>
          </a:prstGeom>
        </p:spPr>
      </p:pic>
      <p:pic>
        <p:nvPicPr>
          <p:cNvPr id="11" name="Picture 10">
            <a:extLst>
              <a:ext uri="{FF2B5EF4-FFF2-40B4-BE49-F238E27FC236}">
                <a16:creationId xmlns:a16="http://schemas.microsoft.com/office/drawing/2014/main" id="{C91F3B01-02FF-921C-B41F-BE72E5A521F9}"/>
              </a:ext>
            </a:extLst>
          </p:cNvPr>
          <p:cNvPicPr>
            <a:picLocks noChangeAspect="1"/>
          </p:cNvPicPr>
          <p:nvPr/>
        </p:nvPicPr>
        <p:blipFill>
          <a:blip r:embed="rId3"/>
          <a:stretch>
            <a:fillRect/>
          </a:stretch>
        </p:blipFill>
        <p:spPr>
          <a:xfrm>
            <a:off x="10691364" y="1131874"/>
            <a:ext cx="219030" cy="266645"/>
          </a:xfrm>
          <a:prstGeom prst="rect">
            <a:avLst/>
          </a:prstGeom>
        </p:spPr>
      </p:pic>
      <p:pic>
        <p:nvPicPr>
          <p:cNvPr id="7" name="Picture 6">
            <a:extLst>
              <a:ext uri="{FF2B5EF4-FFF2-40B4-BE49-F238E27FC236}">
                <a16:creationId xmlns:a16="http://schemas.microsoft.com/office/drawing/2014/main" id="{AB133CF2-1AE6-C597-04E5-2E3F40A53296}"/>
              </a:ext>
            </a:extLst>
          </p:cNvPr>
          <p:cNvPicPr>
            <a:picLocks noChangeAspect="1"/>
          </p:cNvPicPr>
          <p:nvPr/>
        </p:nvPicPr>
        <p:blipFill>
          <a:blip r:embed="rId4"/>
          <a:stretch>
            <a:fillRect/>
          </a:stretch>
        </p:blipFill>
        <p:spPr>
          <a:xfrm>
            <a:off x="2005838" y="2718316"/>
            <a:ext cx="6171530" cy="749400"/>
          </a:xfrm>
          <a:prstGeom prst="rect">
            <a:avLst/>
          </a:prstGeom>
        </p:spPr>
      </p:pic>
      <p:pic>
        <p:nvPicPr>
          <p:cNvPr id="17" name="Picture 16">
            <a:extLst>
              <a:ext uri="{FF2B5EF4-FFF2-40B4-BE49-F238E27FC236}">
                <a16:creationId xmlns:a16="http://schemas.microsoft.com/office/drawing/2014/main" id="{34329DEE-A1CF-49AB-B2DD-4E5E8C26BEA8}"/>
              </a:ext>
            </a:extLst>
          </p:cNvPr>
          <p:cNvPicPr>
            <a:picLocks noChangeAspect="1"/>
          </p:cNvPicPr>
          <p:nvPr/>
        </p:nvPicPr>
        <p:blipFill>
          <a:blip r:embed="rId5"/>
          <a:stretch>
            <a:fillRect/>
          </a:stretch>
        </p:blipFill>
        <p:spPr>
          <a:xfrm>
            <a:off x="6018440" y="1114660"/>
            <a:ext cx="819150" cy="342900"/>
          </a:xfrm>
          <a:prstGeom prst="rect">
            <a:avLst/>
          </a:prstGeom>
        </p:spPr>
      </p:pic>
      <p:pic>
        <p:nvPicPr>
          <p:cNvPr id="18" name="Picture 17">
            <a:extLst>
              <a:ext uri="{FF2B5EF4-FFF2-40B4-BE49-F238E27FC236}">
                <a16:creationId xmlns:a16="http://schemas.microsoft.com/office/drawing/2014/main" id="{C412539F-4301-7E1C-C8CD-694A501F64CF}"/>
              </a:ext>
            </a:extLst>
          </p:cNvPr>
          <p:cNvPicPr>
            <a:picLocks noChangeAspect="1"/>
          </p:cNvPicPr>
          <p:nvPr/>
        </p:nvPicPr>
        <p:blipFill>
          <a:blip r:embed="rId3"/>
          <a:stretch>
            <a:fillRect/>
          </a:stretch>
        </p:blipFill>
        <p:spPr>
          <a:xfrm>
            <a:off x="7033573" y="1434886"/>
            <a:ext cx="219030" cy="266645"/>
          </a:xfrm>
          <a:prstGeom prst="rect">
            <a:avLst/>
          </a:prstGeom>
        </p:spPr>
      </p:pic>
      <p:sp>
        <p:nvSpPr>
          <p:cNvPr id="19" name="Oval 18">
            <a:extLst>
              <a:ext uri="{FF2B5EF4-FFF2-40B4-BE49-F238E27FC236}">
                <a16:creationId xmlns:a16="http://schemas.microsoft.com/office/drawing/2014/main" id="{31F7F7DC-F017-90B5-73CF-52088AB3791A}"/>
              </a:ext>
            </a:extLst>
          </p:cNvPr>
          <p:cNvSpPr/>
          <p:nvPr/>
        </p:nvSpPr>
        <p:spPr>
          <a:xfrm>
            <a:off x="9156538" y="2326900"/>
            <a:ext cx="2308137" cy="1191981"/>
          </a:xfrm>
          <a:prstGeom prst="ellipse">
            <a:avLst/>
          </a:prstGeom>
          <a:solidFill>
            <a:schemeClr val="accent1">
              <a:alpha val="4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Oval 20">
            <a:extLst>
              <a:ext uri="{FF2B5EF4-FFF2-40B4-BE49-F238E27FC236}">
                <a16:creationId xmlns:a16="http://schemas.microsoft.com/office/drawing/2014/main" id="{8E3B897B-D269-F63E-7723-896B39AFF40B}"/>
              </a:ext>
            </a:extLst>
          </p:cNvPr>
          <p:cNvSpPr/>
          <p:nvPr/>
        </p:nvSpPr>
        <p:spPr>
          <a:xfrm>
            <a:off x="9308938" y="2479301"/>
            <a:ext cx="1024167" cy="799038"/>
          </a:xfrm>
          <a:prstGeom prst="ellipse">
            <a:avLst/>
          </a:prstGeom>
          <a:solidFill>
            <a:schemeClr val="accent1">
              <a:alpha val="4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b="1" i="1">
                <a:latin typeface="Times New Roman" panose="02020603050405020304" pitchFamily="18" charset="0"/>
                <a:cs typeface="Times New Roman" panose="02020603050405020304" pitchFamily="18" charset="0"/>
              </a:rPr>
              <a:t>S</a:t>
            </a:r>
          </a:p>
        </p:txBody>
      </p:sp>
      <p:sp>
        <p:nvSpPr>
          <p:cNvPr id="22" name="Octagon 21">
            <a:extLst>
              <a:ext uri="{FF2B5EF4-FFF2-40B4-BE49-F238E27FC236}">
                <a16:creationId xmlns:a16="http://schemas.microsoft.com/office/drawing/2014/main" id="{8233534E-3DAB-47EB-B503-BA7F0AC76AE4}"/>
              </a:ext>
            </a:extLst>
          </p:cNvPr>
          <p:cNvSpPr/>
          <p:nvPr/>
        </p:nvSpPr>
        <p:spPr>
          <a:xfrm>
            <a:off x="10390167" y="2456090"/>
            <a:ext cx="324000" cy="324000"/>
          </a:xfrm>
          <a:prstGeom prst="octagon">
            <a:avLst/>
          </a:prstGeom>
          <a:solidFill>
            <a:schemeClr val="accent2">
              <a:alpha val="4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i="1">
                <a:latin typeface="Times New Roman" panose="02020603050405020304" pitchFamily="18" charset="0"/>
                <a:cs typeface="Times New Roman" panose="02020603050405020304" pitchFamily="18" charset="0"/>
              </a:rPr>
              <a:t>A</a:t>
            </a:r>
            <a:endParaRPr lang="en-CN" i="1">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5869B823-12E4-B924-DC83-877AA574186E}"/>
              </a:ext>
            </a:extLst>
          </p:cNvPr>
          <p:cNvSpPr txBox="1"/>
          <p:nvPr/>
        </p:nvSpPr>
        <p:spPr>
          <a:xfrm>
            <a:off x="10551302" y="2892905"/>
            <a:ext cx="325730" cy="369332"/>
          </a:xfrm>
          <a:prstGeom prst="rect">
            <a:avLst/>
          </a:prstGeom>
          <a:noFill/>
        </p:spPr>
        <p:txBody>
          <a:bodyPr wrap="none" rtlCol="0">
            <a:spAutoFit/>
          </a:bodyPr>
          <a:lstStyle/>
          <a:p>
            <a:r>
              <a:rPr lang="en-US" altLang="zh-CN" i="1">
                <a:latin typeface="Times New Roman" panose="02020603050405020304" pitchFamily="18" charset="0"/>
                <a:cs typeface="Times New Roman" panose="02020603050405020304" pitchFamily="18" charset="0"/>
              </a:rPr>
              <a:t>F</a:t>
            </a:r>
            <a:endParaRPr lang="en-CN" i="1">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788C8F1-572B-495A-D889-C3E60A87A525}"/>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AC8E68"/>
                </a:solidFill>
                <a:latin typeface="Arial" panose="020B0604020202020204" pitchFamily="34" charset="0"/>
                <a:cs typeface="Arial" panose="020B0604020202020204" pitchFamily="34" charset="0"/>
              </a:rPr>
              <a:t>Shapley values for feature importance</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8" name="Picture 7">
            <a:extLst>
              <a:ext uri="{FF2B5EF4-FFF2-40B4-BE49-F238E27FC236}">
                <a16:creationId xmlns:a16="http://schemas.microsoft.com/office/drawing/2014/main" id="{5552FFF4-2030-7310-1EB8-739E00A221CF}"/>
              </a:ext>
            </a:extLst>
          </p:cNvPr>
          <p:cNvPicPr>
            <a:picLocks noChangeAspect="1"/>
          </p:cNvPicPr>
          <p:nvPr/>
        </p:nvPicPr>
        <p:blipFill>
          <a:blip r:embed="rId6"/>
          <a:stretch>
            <a:fillRect/>
          </a:stretch>
        </p:blipFill>
        <p:spPr>
          <a:xfrm>
            <a:off x="3643513" y="4164860"/>
            <a:ext cx="3609090" cy="2165454"/>
          </a:xfrm>
          <a:prstGeom prst="rect">
            <a:avLst/>
          </a:prstGeom>
        </p:spPr>
      </p:pic>
      <p:sp>
        <p:nvSpPr>
          <p:cNvPr id="9" name="Rectangle 8">
            <a:extLst>
              <a:ext uri="{FF2B5EF4-FFF2-40B4-BE49-F238E27FC236}">
                <a16:creationId xmlns:a16="http://schemas.microsoft.com/office/drawing/2014/main" id="{4C602233-05E3-F736-B7E3-E5F6267F8417}"/>
              </a:ext>
            </a:extLst>
          </p:cNvPr>
          <p:cNvSpPr/>
          <p:nvPr/>
        </p:nvSpPr>
        <p:spPr>
          <a:xfrm>
            <a:off x="3635552" y="2629012"/>
            <a:ext cx="2206843" cy="768483"/>
          </a:xfrm>
          <a:prstGeom prst="rect">
            <a:avLst/>
          </a:prstGeom>
          <a:solidFill>
            <a:schemeClr val="accent1">
              <a:lumMod val="40000"/>
              <a:lumOff val="60000"/>
              <a:alpha val="1145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3F191322-C76C-DC68-C6D3-93AAF6CF48EE}"/>
              </a:ext>
            </a:extLst>
          </p:cNvPr>
          <p:cNvSpPr txBox="1"/>
          <p:nvPr/>
        </p:nvSpPr>
        <p:spPr>
          <a:xfrm>
            <a:off x="280074" y="4449906"/>
            <a:ext cx="3355478" cy="1200329"/>
          </a:xfrm>
          <a:prstGeom prst="rect">
            <a:avLst/>
          </a:prstGeom>
          <a:noFill/>
        </p:spPr>
        <p:txBody>
          <a:bodyPr wrap="square">
            <a:spAutoFit/>
          </a:bodyPr>
          <a:lstStyle/>
          <a:p>
            <a:r>
              <a:rPr lang="en-US" sz="1800">
                <a:latin typeface="Microsoft YaHei UI" panose="020B0503020204020204" pitchFamily="34" charset="-122"/>
                <a:ea typeface="Microsoft YaHei UI" panose="020B0503020204020204" pitchFamily="34" charset="-122"/>
                <a:cs typeface="Arial" panose="020B0604020202020204" pitchFamily="34" charset="0"/>
              </a:rPr>
              <a:t>Norma</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lizing</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by</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how</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likely</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specific</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configuration</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will</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happen:</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frequent,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downweight</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b="1">
                <a:solidFill>
                  <a:srgbClr val="FFC000"/>
                </a:solidFill>
                <a:latin typeface="Microsoft YaHei UI" panose="020B0503020204020204" pitchFamily="34" charset="-122"/>
                <a:ea typeface="Microsoft YaHei UI" panose="020B0503020204020204" pitchFamily="34" charset="-122"/>
                <a:cs typeface="Arial" panose="020B0604020202020204" pitchFamily="34" charset="0"/>
              </a:rPr>
              <a:t>difference</a:t>
            </a:r>
            <a:r>
              <a:rPr lang="en-US" altLang="zh-CN">
                <a:latin typeface="Microsoft YaHei UI" panose="020B0503020204020204" pitchFamily="34" charset="-122"/>
                <a:ea typeface="Microsoft YaHei UI" panose="020B0503020204020204" pitchFamily="34" charset="-122"/>
                <a:cs typeface="Arial" panose="020B0604020202020204" pitchFamily="34" charset="0"/>
              </a:rPr>
              <a:t>.</a:t>
            </a:r>
            <a:endParaRPr lang="en-US" altLang="zh-CN" sz="1800">
              <a:latin typeface="Microsoft YaHei UI" panose="020B0503020204020204" pitchFamily="34" charset="-122"/>
              <a:ea typeface="Microsoft YaHei UI" panose="020B0503020204020204" pitchFamily="34" charset="-122"/>
              <a:cs typeface="Arial" panose="020B0604020202020204" pitchFamily="34" charset="0"/>
            </a:endParaRPr>
          </a:p>
        </p:txBody>
      </p:sp>
      <p:cxnSp>
        <p:nvCxnSpPr>
          <p:cNvPr id="38" name="Straight Arrow Connector 37">
            <a:extLst>
              <a:ext uri="{FF2B5EF4-FFF2-40B4-BE49-F238E27FC236}">
                <a16:creationId xmlns:a16="http://schemas.microsoft.com/office/drawing/2014/main" id="{AB3BB549-FF50-D5FA-D39E-9DBC9E847A4E}"/>
              </a:ext>
            </a:extLst>
          </p:cNvPr>
          <p:cNvCxnSpPr>
            <a:cxnSpLocks/>
          </p:cNvCxnSpPr>
          <p:nvPr/>
        </p:nvCxnSpPr>
        <p:spPr>
          <a:xfrm flipV="1">
            <a:off x="4574320" y="3518881"/>
            <a:ext cx="0" cy="5088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77F40660-5BE4-BDF9-BCFB-40E67378F1B3}"/>
              </a:ext>
            </a:extLst>
          </p:cNvPr>
          <p:cNvSpPr txBox="1"/>
          <p:nvPr/>
        </p:nvSpPr>
        <p:spPr>
          <a:xfrm>
            <a:off x="838200" y="6330314"/>
            <a:ext cx="9551967" cy="461665"/>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[1] An efficient explanation of individual classifications using game theory. I </a:t>
            </a:r>
            <a:r>
              <a:rPr lang="en-US" sz="1200" dirty="0" err="1">
                <a:latin typeface="Arial" panose="020B0604020202020204" pitchFamily="34" charset="0"/>
                <a:cs typeface="Arial" panose="020B0604020202020204" pitchFamily="34" charset="0"/>
              </a:rPr>
              <a:t>KononenkoI</a:t>
            </a:r>
            <a:r>
              <a:rPr lang="en-US" sz="1200" dirty="0">
                <a:latin typeface="Arial" panose="020B0604020202020204" pitchFamily="34" charset="0"/>
                <a:cs typeface="Arial" panose="020B0604020202020204" pitchFamily="34" charset="0"/>
              </a:rPr>
              <a:t>, etc. Journal of Machine Learning Research. 2010. </a:t>
            </a:r>
          </a:p>
          <a:p>
            <a:r>
              <a:rPr lang="en-US" sz="1200" dirty="0">
                <a:latin typeface="Arial" panose="020B0604020202020204" pitchFamily="34" charset="0"/>
                <a:cs typeface="Arial" panose="020B0604020202020204" pitchFamily="34" charset="0"/>
              </a:rPr>
              <a:t>[2] A linear approximation method for the </a:t>
            </a:r>
            <a:r>
              <a:rPr lang="en-US" sz="1200" dirty="0" err="1">
                <a:latin typeface="Arial" panose="020B0604020202020204" pitchFamily="34" charset="0"/>
                <a:cs typeface="Arial" panose="020B0604020202020204" pitchFamily="34" charset="0"/>
              </a:rPr>
              <a:t>shapley</a:t>
            </a:r>
            <a:r>
              <a:rPr lang="en-US" sz="1200" dirty="0">
                <a:latin typeface="Arial" panose="020B0604020202020204" pitchFamily="34" charset="0"/>
                <a:cs typeface="Arial" panose="020B0604020202020204" pitchFamily="34" charset="0"/>
              </a:rPr>
              <a:t> value. S.S Fatima, etc. Artificial Intelligence. 2008. </a:t>
            </a:r>
          </a:p>
        </p:txBody>
      </p:sp>
    </p:spTree>
    <p:extLst>
      <p:ext uri="{BB962C8B-B14F-4D97-AF65-F5344CB8AC3E}">
        <p14:creationId xmlns:p14="http://schemas.microsoft.com/office/powerpoint/2010/main" val="392155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E2B8C-0084-5777-8BC0-E47E2E1772D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BED3BDB-A3B7-BA35-01E5-79DD8C9325F6}"/>
              </a:ext>
            </a:extLst>
          </p:cNvPr>
          <p:cNvSpPr txBox="1">
            <a:spLocks/>
          </p:cNvSpPr>
          <p:nvPr/>
        </p:nvSpPr>
        <p:spPr>
          <a:xfrm>
            <a:off x="1077686" y="1251859"/>
            <a:ext cx="11353800" cy="1483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latin typeface="Microsoft YaHei UI" panose="020B0503020204020204" pitchFamily="34" charset="-122"/>
                <a:ea typeface="Microsoft YaHei UI" panose="020B0503020204020204" pitchFamily="34" charset="-122"/>
                <a:cs typeface="Arial" panose="020B0604020202020204" pitchFamily="34" charset="0"/>
              </a:rPr>
              <a:t>It is usually infeasible to find the exact</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sz="2200">
                <a:latin typeface="Microsoft YaHei UI" panose="020B0503020204020204" pitchFamily="34" charset="-122"/>
                <a:ea typeface="Microsoft YaHei UI" panose="020B0503020204020204" pitchFamily="34" charset="-122"/>
                <a:cs typeface="Arial" panose="020B0604020202020204" pitchFamily="34" charset="0"/>
              </a:rPr>
              <a:t>Shapley values and sampling is needed.</a:t>
            </a:r>
          </a:p>
          <a:p>
            <a:endParaRPr lang="en-US" sz="2200">
              <a:latin typeface="Microsoft YaHei UI" panose="020B0503020204020204" pitchFamily="34" charset="-122"/>
              <a:ea typeface="Microsoft YaHei UI" panose="020B0503020204020204" pitchFamily="34" charset="-122"/>
              <a:cs typeface="Arial" panose="020B0604020202020204" pitchFamily="34" charset="0"/>
            </a:endParaRPr>
          </a:p>
          <a:p>
            <a:r>
              <a:rPr lang="en-US" sz="2200">
                <a:latin typeface="Microsoft YaHei UI" panose="020B0503020204020204" pitchFamily="34" charset="-122"/>
                <a:ea typeface="Microsoft YaHei UI" panose="020B0503020204020204" pitchFamily="34" charset="-122"/>
                <a:cs typeface="Arial" panose="020B0604020202020204" pitchFamily="34" charset="0"/>
              </a:rPr>
              <a:t>It can also be calculated as </a:t>
            </a:r>
          </a:p>
        </p:txBody>
      </p:sp>
      <p:sp>
        <p:nvSpPr>
          <p:cNvPr id="13" name="TextBox 12">
            <a:extLst>
              <a:ext uri="{FF2B5EF4-FFF2-40B4-BE49-F238E27FC236}">
                <a16:creationId xmlns:a16="http://schemas.microsoft.com/office/drawing/2014/main" id="{3FE51C27-DE07-78F5-0CD8-022204F119D9}"/>
              </a:ext>
            </a:extLst>
          </p:cNvPr>
          <p:cNvSpPr txBox="1"/>
          <p:nvPr/>
        </p:nvSpPr>
        <p:spPr>
          <a:xfrm>
            <a:off x="5512415" y="2961620"/>
            <a:ext cx="3222778"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All features upto </a:t>
            </a:r>
            <a:r>
              <a:rPr lang="en-US" i="1">
                <a:latin typeface="Times" pitchFamily="2" charset="0"/>
                <a:cs typeface="Arial" panose="020B0604020202020204" pitchFamily="34" charset="0"/>
              </a:rPr>
              <a:t>A </a:t>
            </a:r>
            <a:r>
              <a:rPr lang="en-US">
                <a:latin typeface="Arial" panose="020B0604020202020204" pitchFamily="34" charset="0"/>
                <a:cs typeface="Arial" panose="020B0604020202020204" pitchFamily="34" charset="0"/>
              </a:rPr>
              <a:t>(</a:t>
            </a:r>
            <a:r>
              <a:rPr lang="en-US" b="1">
                <a:latin typeface="Arial" panose="020B0604020202020204" pitchFamily="34" charset="0"/>
                <a:cs typeface="Arial" panose="020B0604020202020204" pitchFamily="34" charset="0"/>
              </a:rPr>
              <a:t>inclusive</a:t>
            </a:r>
            <a:r>
              <a:rPr lang="en-US">
                <a:latin typeface="Arial" panose="020B0604020202020204" pitchFamily="34" charset="0"/>
                <a:cs typeface="Arial" panose="020B0604020202020204" pitchFamily="34" charset="0"/>
              </a:rPr>
              <a:t>)</a:t>
            </a:r>
            <a:endParaRPr lang="el-GR">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in the permutation </a:t>
            </a:r>
            <a:r>
              <a:rPr lang="el-GR" i="1">
                <a:latin typeface="Times" pitchFamily="2" charset="0"/>
                <a:cs typeface="Arial" panose="020B0604020202020204" pitchFamily="34" charset="0"/>
              </a:rPr>
              <a:t>π</a:t>
            </a:r>
            <a:endParaRPr lang="en-US" i="1">
              <a:latin typeface="Times" pitchFamily="2" charset="0"/>
              <a:cs typeface="Arial" panose="020B0604020202020204" pitchFamily="34" charset="0"/>
            </a:endParaRPr>
          </a:p>
        </p:txBody>
      </p:sp>
      <p:sp>
        <p:nvSpPr>
          <p:cNvPr id="14" name="Right Brace 13">
            <a:extLst>
              <a:ext uri="{FF2B5EF4-FFF2-40B4-BE49-F238E27FC236}">
                <a16:creationId xmlns:a16="http://schemas.microsoft.com/office/drawing/2014/main" id="{16B71676-FAFB-510D-9497-4C8A5EDA7094}"/>
              </a:ext>
            </a:extLst>
          </p:cNvPr>
          <p:cNvSpPr/>
          <p:nvPr/>
        </p:nvSpPr>
        <p:spPr>
          <a:xfrm rot="5400000">
            <a:off x="7618796" y="2288448"/>
            <a:ext cx="332431" cy="1116647"/>
          </a:xfrm>
          <a:prstGeom prst="rightBrace">
            <a:avLst>
              <a:gd name="adj1" fmla="val 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00059B2-5482-8078-EA5F-8F573BB8919D}"/>
              </a:ext>
            </a:extLst>
          </p:cNvPr>
          <p:cNvSpPr txBox="1"/>
          <p:nvPr/>
        </p:nvSpPr>
        <p:spPr>
          <a:xfrm>
            <a:off x="8632405" y="2961620"/>
            <a:ext cx="3429577"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All features upto </a:t>
            </a:r>
            <a:r>
              <a:rPr lang="en-US" i="1">
                <a:latin typeface="Times" pitchFamily="2" charset="0"/>
                <a:cs typeface="Arial" panose="020B0604020202020204" pitchFamily="34" charset="0"/>
              </a:rPr>
              <a:t>A </a:t>
            </a:r>
            <a:r>
              <a:rPr lang="en-US">
                <a:latin typeface="Arial" panose="020B0604020202020204" pitchFamily="34" charset="0"/>
                <a:cs typeface="Arial" panose="020B0604020202020204" pitchFamily="34" charset="0"/>
              </a:rPr>
              <a:t>(</a:t>
            </a:r>
            <a:r>
              <a:rPr lang="en-US" b="1">
                <a:latin typeface="Arial" panose="020B0604020202020204" pitchFamily="34" charset="0"/>
                <a:cs typeface="Arial" panose="020B0604020202020204" pitchFamily="34" charset="0"/>
              </a:rPr>
              <a:t>exclusive</a:t>
            </a:r>
            <a:r>
              <a:rPr lang="en-US">
                <a:latin typeface="Arial" panose="020B0604020202020204" pitchFamily="34" charset="0"/>
                <a:cs typeface="Arial" panose="020B0604020202020204" pitchFamily="34" charset="0"/>
              </a:rPr>
              <a:t>)</a:t>
            </a:r>
            <a:endParaRPr lang="el-GR">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in the permutation </a:t>
            </a:r>
            <a:r>
              <a:rPr lang="el-GR" i="1">
                <a:latin typeface="Times" pitchFamily="2" charset="0"/>
                <a:cs typeface="Arial" panose="020B0604020202020204" pitchFamily="34" charset="0"/>
              </a:rPr>
              <a:t>π</a:t>
            </a:r>
            <a:endParaRPr lang="en-US" i="1">
              <a:latin typeface="Times" pitchFamily="2" charset="0"/>
              <a:cs typeface="Arial" panose="020B0604020202020204" pitchFamily="34" charset="0"/>
            </a:endParaRPr>
          </a:p>
        </p:txBody>
      </p:sp>
      <p:sp>
        <p:nvSpPr>
          <p:cNvPr id="5" name="Right Brace 4">
            <a:extLst>
              <a:ext uri="{FF2B5EF4-FFF2-40B4-BE49-F238E27FC236}">
                <a16:creationId xmlns:a16="http://schemas.microsoft.com/office/drawing/2014/main" id="{C3509F04-BD3A-FA77-5ACB-53D4DD15C505}"/>
              </a:ext>
            </a:extLst>
          </p:cNvPr>
          <p:cNvSpPr/>
          <p:nvPr/>
        </p:nvSpPr>
        <p:spPr>
          <a:xfrm rot="5400000">
            <a:off x="9356482" y="2570105"/>
            <a:ext cx="328932" cy="66651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2" name="Picture 31">
            <a:extLst>
              <a:ext uri="{FF2B5EF4-FFF2-40B4-BE49-F238E27FC236}">
                <a16:creationId xmlns:a16="http://schemas.microsoft.com/office/drawing/2014/main" id="{87D8CCAB-9FCD-2118-8827-C76DA5A6B26F}"/>
              </a:ext>
            </a:extLst>
          </p:cNvPr>
          <p:cNvPicPr>
            <a:picLocks noChangeAspect="1"/>
          </p:cNvPicPr>
          <p:nvPr/>
        </p:nvPicPr>
        <p:blipFill>
          <a:blip r:embed="rId3"/>
          <a:stretch>
            <a:fillRect/>
          </a:stretch>
        </p:blipFill>
        <p:spPr>
          <a:xfrm>
            <a:off x="5176618" y="1974774"/>
            <a:ext cx="5008258" cy="749644"/>
          </a:xfrm>
          <a:prstGeom prst="rect">
            <a:avLst/>
          </a:prstGeom>
        </p:spPr>
      </p:pic>
      <p:sp>
        <p:nvSpPr>
          <p:cNvPr id="24" name="Rectangle 23">
            <a:extLst>
              <a:ext uri="{FF2B5EF4-FFF2-40B4-BE49-F238E27FC236}">
                <a16:creationId xmlns:a16="http://schemas.microsoft.com/office/drawing/2014/main" id="{3B68D19B-4184-5FDF-A2EB-EB25986FEB09}"/>
              </a:ext>
            </a:extLst>
          </p:cNvPr>
          <p:cNvSpPr/>
          <p:nvPr/>
        </p:nvSpPr>
        <p:spPr>
          <a:xfrm>
            <a:off x="3602895" y="4681208"/>
            <a:ext cx="3623793" cy="303679"/>
          </a:xfrm>
          <a:prstGeom prst="rect">
            <a:avLst/>
          </a:prstGeom>
          <a:solidFill>
            <a:schemeClr val="accent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C9E894F7-C370-F129-B2A3-798AB6201575}"/>
              </a:ext>
            </a:extLst>
          </p:cNvPr>
          <p:cNvSpPr/>
          <p:nvPr/>
        </p:nvSpPr>
        <p:spPr>
          <a:xfrm>
            <a:off x="3602895" y="4681234"/>
            <a:ext cx="1217950" cy="303679"/>
          </a:xfrm>
          <a:prstGeom prst="rect">
            <a:avLst/>
          </a:prstGeom>
          <a:solidFill>
            <a:schemeClr val="accent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b="1" i="1">
                <a:latin typeface="Times New Roman" panose="02020603050405020304" pitchFamily="18" charset="0"/>
                <a:cs typeface="Times New Roman" panose="02020603050405020304" pitchFamily="18" charset="0"/>
              </a:rPr>
              <a:t>S</a:t>
            </a:r>
          </a:p>
        </p:txBody>
      </p:sp>
      <p:sp>
        <p:nvSpPr>
          <p:cNvPr id="26" name="Octagon 25">
            <a:extLst>
              <a:ext uri="{FF2B5EF4-FFF2-40B4-BE49-F238E27FC236}">
                <a16:creationId xmlns:a16="http://schemas.microsoft.com/office/drawing/2014/main" id="{0E287E9F-76C1-05C1-D512-C465DEE59F60}"/>
              </a:ext>
            </a:extLst>
          </p:cNvPr>
          <p:cNvSpPr/>
          <p:nvPr/>
        </p:nvSpPr>
        <p:spPr>
          <a:xfrm>
            <a:off x="4827087" y="4672769"/>
            <a:ext cx="324000" cy="324000"/>
          </a:xfrm>
          <a:prstGeom prst="octagon">
            <a:avLst/>
          </a:prstGeom>
          <a:solidFill>
            <a:schemeClr val="accent2">
              <a:alpha val="4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i="1">
                <a:latin typeface="Times New Roman" panose="02020603050405020304" pitchFamily="18" charset="0"/>
                <a:cs typeface="Times New Roman" panose="02020603050405020304" pitchFamily="18" charset="0"/>
              </a:rPr>
              <a:t>A</a:t>
            </a:r>
            <a:endParaRPr lang="en-CN"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CF16C38-C863-2B56-935B-7D2C7B217584}"/>
                  </a:ext>
                </a:extLst>
              </p:cNvPr>
              <p:cNvSpPr txBox="1"/>
              <p:nvPr/>
            </p:nvSpPr>
            <p:spPr>
              <a:xfrm>
                <a:off x="3169307" y="4627437"/>
                <a:ext cx="3787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𝜋</m:t>
                      </m:r>
                    </m:oMath>
                  </m:oMathPara>
                </a14:m>
                <a:endParaRPr lang="en-CN"/>
              </a:p>
            </p:txBody>
          </p:sp>
        </mc:Choice>
        <mc:Fallback xmlns="">
          <p:sp>
            <p:nvSpPr>
              <p:cNvPr id="27" name="TextBox 26">
                <a:extLst>
                  <a:ext uri="{FF2B5EF4-FFF2-40B4-BE49-F238E27FC236}">
                    <a16:creationId xmlns:a16="http://schemas.microsoft.com/office/drawing/2014/main" id="{DCF16C38-C863-2B56-935B-7D2C7B217584}"/>
                  </a:ext>
                </a:extLst>
              </p:cNvPr>
              <p:cNvSpPr txBox="1">
                <a:spLocks noRot="1" noChangeAspect="1" noMove="1" noResize="1" noEditPoints="1" noAdjustHandles="1" noChangeArrowheads="1" noChangeShapeType="1" noTextEdit="1"/>
              </p:cNvSpPr>
              <p:nvPr/>
            </p:nvSpPr>
            <p:spPr>
              <a:xfrm>
                <a:off x="3169307" y="4627437"/>
                <a:ext cx="378758" cy="369332"/>
              </a:xfrm>
              <a:prstGeom prst="rect">
                <a:avLst/>
              </a:prstGeom>
              <a:blipFill>
                <a:blip r:embed="rId4"/>
                <a:stretch>
                  <a:fillRect/>
                </a:stretch>
              </a:blipFill>
            </p:spPr>
            <p:txBody>
              <a:bodyPr/>
              <a:lstStyle/>
              <a:p>
                <a:r>
                  <a:rPr lang="en-CN">
                    <a:noFill/>
                  </a:rPr>
                  <a:t> </a:t>
                </a:r>
              </a:p>
            </p:txBody>
          </p:sp>
        </mc:Fallback>
      </mc:AlternateContent>
      <p:sp>
        <p:nvSpPr>
          <p:cNvPr id="28" name="Up-Down Arrow 27">
            <a:extLst>
              <a:ext uri="{FF2B5EF4-FFF2-40B4-BE49-F238E27FC236}">
                <a16:creationId xmlns:a16="http://schemas.microsoft.com/office/drawing/2014/main" id="{DC9A0907-7699-26F2-51A3-D9047110A2C6}"/>
              </a:ext>
            </a:extLst>
          </p:cNvPr>
          <p:cNvSpPr/>
          <p:nvPr/>
        </p:nvSpPr>
        <p:spPr>
          <a:xfrm>
            <a:off x="2881719" y="4047720"/>
            <a:ext cx="232758" cy="1862100"/>
          </a:xfrm>
          <a:prstGeom prst="up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Up-Down Arrow 28">
            <a:extLst>
              <a:ext uri="{FF2B5EF4-FFF2-40B4-BE49-F238E27FC236}">
                <a16:creationId xmlns:a16="http://schemas.microsoft.com/office/drawing/2014/main" id="{BE2B3A76-2902-0887-CDA6-04FEA2C2B9EC}"/>
              </a:ext>
            </a:extLst>
          </p:cNvPr>
          <p:cNvSpPr/>
          <p:nvPr/>
        </p:nvSpPr>
        <p:spPr>
          <a:xfrm rot="5400000">
            <a:off x="4097570" y="4633053"/>
            <a:ext cx="228600" cy="1113982"/>
          </a:xfrm>
          <a:prstGeom prst="up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14358F6F-9E93-2A67-A44D-E8C612A94040}"/>
              </a:ext>
            </a:extLst>
          </p:cNvPr>
          <p:cNvSpPr txBox="1"/>
          <p:nvPr/>
        </p:nvSpPr>
        <p:spPr>
          <a:xfrm>
            <a:off x="4820845" y="5010309"/>
            <a:ext cx="1876318" cy="369332"/>
          </a:xfrm>
          <a:prstGeom prst="rect">
            <a:avLst/>
          </a:prstGeom>
          <a:noFill/>
        </p:spPr>
        <p:txBody>
          <a:bodyPr wrap="square">
            <a:spAutoFit/>
          </a:bodyPr>
          <a:lstStyle/>
          <a:p>
            <a:r>
              <a:rPr lang="en-CN" altLang="zh-CN" sz="1800">
                <a:latin typeface="Arial" panose="020B0604020202020204" pitchFamily="34" charset="0"/>
                <a:cs typeface="Arial" panose="020B0604020202020204" pitchFamily="34" charset="0"/>
              </a:rPr>
              <a:t>Tr</a:t>
            </a:r>
            <a:r>
              <a:rPr lang="en-US" altLang="zh-CN" sz="1800">
                <a:latin typeface="Arial" panose="020B0604020202020204" pitchFamily="34" charset="0"/>
                <a:cs typeface="Arial" panose="020B0604020202020204" pitchFamily="34" charset="0"/>
              </a:rPr>
              <a:t>y</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all</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prefix</a:t>
            </a:r>
            <a:r>
              <a:rPr lang="zh-CN" altLang="en-US" sz="1800">
                <a:latin typeface="Arial" panose="020B0604020202020204" pitchFamily="34" charset="0"/>
                <a:cs typeface="Arial" panose="020B0604020202020204" pitchFamily="34" charset="0"/>
              </a:rPr>
              <a:t> </a:t>
            </a:r>
            <a:r>
              <a:rPr lang="en-US" altLang="zh-CN" sz="1800" i="1">
                <a:latin typeface="Times New Roman" panose="02020603050405020304" pitchFamily="18" charset="0"/>
                <a:cs typeface="Times New Roman" panose="02020603050405020304" pitchFamily="18" charset="0"/>
              </a:rPr>
              <a:t>S</a:t>
            </a:r>
            <a:endParaRPr lang="en-CN"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D25BC38-06B6-0020-C54D-879109B1B6D6}"/>
                  </a:ext>
                </a:extLst>
              </p:cNvPr>
              <p:cNvSpPr txBox="1"/>
              <p:nvPr/>
            </p:nvSpPr>
            <p:spPr>
              <a:xfrm>
                <a:off x="734560" y="4690993"/>
                <a:ext cx="2624126" cy="369332"/>
              </a:xfrm>
              <a:prstGeom prst="rect">
                <a:avLst/>
              </a:prstGeom>
              <a:noFill/>
            </p:spPr>
            <p:txBody>
              <a:bodyPr wrap="square">
                <a:spAutoFit/>
              </a:bodyPr>
              <a:lstStyle/>
              <a:p>
                <a:r>
                  <a:rPr lang="en-US" altLang="zh-CN" sz="1800">
                    <a:latin typeface="Arial" panose="020B0604020202020204" pitchFamily="34" charset="0"/>
                    <a:cs typeface="Arial" panose="020B0604020202020204" pitchFamily="34" charset="0"/>
                  </a:rPr>
                  <a:t>All</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permutations</a:t>
                </a:r>
                <a:r>
                  <a:rPr lang="zh-CN" altLang="en-US" sz="1800">
                    <a:latin typeface="Arial" panose="020B0604020202020204" pitchFamily="34" charset="0"/>
                    <a:cs typeface="Arial" panose="020B0604020202020204" pitchFamily="34" charset="0"/>
                  </a:rPr>
                  <a:t> </a:t>
                </a:r>
                <a14:m>
                  <m:oMath xmlns:m="http://schemas.openxmlformats.org/officeDocument/2006/math">
                    <m:r>
                      <m:rPr>
                        <m:sty m:val="p"/>
                      </m:rPr>
                      <a:rPr lang="en-US" altLang="zh-CN" sz="1800" b="0" i="0">
                        <a:latin typeface="Cambria Math" panose="02040503050406030204" pitchFamily="18" charset="0"/>
                        <a:cs typeface="Arial" panose="020B0604020202020204" pitchFamily="34" charset="0"/>
                      </a:rPr>
                      <m:t>Π</m:t>
                    </m:r>
                  </m:oMath>
                </a14:m>
                <a:endParaRPr lang="en-CN" i="1">
                  <a:latin typeface="Times New Roman" panose="02020603050405020304" pitchFamily="18" charset="0"/>
                  <a:cs typeface="Times New Roman" panose="02020603050405020304" pitchFamily="18" charset="0"/>
                </a:endParaRPr>
              </a:p>
            </p:txBody>
          </p:sp>
        </mc:Choice>
        <mc:Fallback xmlns="">
          <p:sp>
            <p:nvSpPr>
              <p:cNvPr id="33" name="TextBox 32">
                <a:extLst>
                  <a:ext uri="{FF2B5EF4-FFF2-40B4-BE49-F238E27FC236}">
                    <a16:creationId xmlns:a16="http://schemas.microsoft.com/office/drawing/2014/main" id="{AD25BC38-06B6-0020-C54D-879109B1B6D6}"/>
                  </a:ext>
                </a:extLst>
              </p:cNvPr>
              <p:cNvSpPr txBox="1">
                <a:spLocks noRot="1" noChangeAspect="1" noMove="1" noResize="1" noEditPoints="1" noAdjustHandles="1" noChangeArrowheads="1" noChangeShapeType="1" noTextEdit="1"/>
              </p:cNvSpPr>
              <p:nvPr/>
            </p:nvSpPr>
            <p:spPr>
              <a:xfrm>
                <a:off x="734560" y="4690993"/>
                <a:ext cx="2624126" cy="369332"/>
              </a:xfrm>
              <a:prstGeom prst="rect">
                <a:avLst/>
              </a:prstGeom>
              <a:blipFill>
                <a:blip r:embed="rId5"/>
                <a:stretch>
                  <a:fillRect l="-1923" t="-10000" b="-23333"/>
                </a:stretch>
              </a:blipFill>
            </p:spPr>
            <p:txBody>
              <a:bodyPr/>
              <a:lstStyle/>
              <a:p>
                <a:r>
                  <a:rPr lang="en-CN">
                    <a:noFill/>
                  </a:rPr>
                  <a:t> </a:t>
                </a:r>
              </a:p>
            </p:txBody>
          </p:sp>
        </mc:Fallback>
      </mc:AlternateContent>
      <p:sp>
        <p:nvSpPr>
          <p:cNvPr id="3" name="Title 1">
            <a:extLst>
              <a:ext uri="{FF2B5EF4-FFF2-40B4-BE49-F238E27FC236}">
                <a16:creationId xmlns:a16="http://schemas.microsoft.com/office/drawing/2014/main" id="{0FD9D9A8-B782-3DB0-2ED7-0BB8C1B1A71A}"/>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AC8E68"/>
                </a:solidFill>
                <a:latin typeface="Arial" panose="020B0604020202020204" pitchFamily="34" charset="0"/>
                <a:cs typeface="Arial" panose="020B0604020202020204" pitchFamily="34" charset="0"/>
              </a:rPr>
              <a:t>Shapley values for feature importance</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2" name="Rectangle 11">
            <a:extLst>
              <a:ext uri="{FF2B5EF4-FFF2-40B4-BE49-F238E27FC236}">
                <a16:creationId xmlns:a16="http://schemas.microsoft.com/office/drawing/2014/main" id="{3C6A3D34-949E-7548-52B7-F3CB529D2936}"/>
              </a:ext>
            </a:extLst>
          </p:cNvPr>
          <p:cNvSpPr/>
          <p:nvPr/>
        </p:nvSpPr>
        <p:spPr>
          <a:xfrm>
            <a:off x="3602893" y="3921671"/>
            <a:ext cx="3623793" cy="303679"/>
          </a:xfrm>
          <a:prstGeom prst="rect">
            <a:avLst/>
          </a:prstGeom>
          <a:solidFill>
            <a:schemeClr val="accent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ectangle 19">
            <a:extLst>
              <a:ext uri="{FF2B5EF4-FFF2-40B4-BE49-F238E27FC236}">
                <a16:creationId xmlns:a16="http://schemas.microsoft.com/office/drawing/2014/main" id="{4892A7D9-AB3D-C548-0AF2-2137A66B1E14}"/>
              </a:ext>
            </a:extLst>
          </p:cNvPr>
          <p:cNvSpPr/>
          <p:nvPr/>
        </p:nvSpPr>
        <p:spPr>
          <a:xfrm>
            <a:off x="3602894" y="5606141"/>
            <a:ext cx="3623793" cy="303679"/>
          </a:xfrm>
          <a:prstGeom prst="rect">
            <a:avLst/>
          </a:prstGeom>
          <a:solidFill>
            <a:schemeClr val="accent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5" name="Straight Connector 34">
            <a:extLst>
              <a:ext uri="{FF2B5EF4-FFF2-40B4-BE49-F238E27FC236}">
                <a16:creationId xmlns:a16="http://schemas.microsoft.com/office/drawing/2014/main" id="{3B2FAFBE-88ED-0AAE-5040-2227F9C0EF6B}"/>
              </a:ext>
            </a:extLst>
          </p:cNvPr>
          <p:cNvCxnSpPr>
            <a:cxnSpLocks/>
          </p:cNvCxnSpPr>
          <p:nvPr/>
        </p:nvCxnSpPr>
        <p:spPr>
          <a:xfrm>
            <a:off x="6992277" y="4311752"/>
            <a:ext cx="0" cy="315685"/>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62138B69-B1F8-F846-5A30-5C7BD1126FE7}"/>
              </a:ext>
            </a:extLst>
          </p:cNvPr>
          <p:cNvCxnSpPr>
            <a:cxnSpLocks/>
          </p:cNvCxnSpPr>
          <p:nvPr/>
        </p:nvCxnSpPr>
        <p:spPr>
          <a:xfrm>
            <a:off x="6992277" y="5146501"/>
            <a:ext cx="0" cy="315685"/>
          </a:xfrm>
          <a:prstGeom prst="line">
            <a:avLst/>
          </a:prstGeom>
          <a:ln>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2637E91-B7A4-C038-CDBA-571DCD5F567A}"/>
                  </a:ext>
                </a:extLst>
              </p:cNvPr>
              <p:cNvSpPr txBox="1"/>
              <p:nvPr/>
            </p:nvSpPr>
            <p:spPr>
              <a:xfrm>
                <a:off x="7996617" y="4413994"/>
                <a:ext cx="3761789" cy="1200329"/>
              </a:xfrm>
              <a:prstGeom prst="rect">
                <a:avLst/>
              </a:prstGeom>
              <a:noFill/>
            </p:spPr>
            <p:txBody>
              <a:bodyPr wrap="square">
                <a:spAutoFit/>
              </a:bodyPr>
              <a:lstStyle/>
              <a:p>
                <a:pPr marL="342900" indent="-342900">
                  <a:buFont typeface="+mj-lt"/>
                  <a:buAutoNum type="arabicPeriod"/>
                </a:pPr>
                <a:r>
                  <a:rPr lang="en-US" altLang="zh-CN" sz="1800">
                    <a:latin typeface="Arial" panose="020B0604020202020204" pitchFamily="34" charset="0"/>
                    <a:cs typeface="Arial" panose="020B0604020202020204" pitchFamily="34" charset="0"/>
                  </a:rPr>
                  <a:t>Can</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randomly</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shuffle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the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players</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to</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sample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one</a:t>
                </a:r>
                <a:r>
                  <a:rPr lang="zh-CN" altLang="en-US" sz="1800">
                    <a:latin typeface="Arial" panose="020B0604020202020204" pitchFamily="34" charset="0"/>
                    <a:cs typeface="Arial" panose="020B0604020202020204" pitchFamily="34" charset="0"/>
                  </a:rPr>
                  <a:t> </a:t>
                </a:r>
                <a14:m>
                  <m:oMath xmlns:m="http://schemas.openxmlformats.org/officeDocument/2006/math">
                    <m:r>
                      <a:rPr lang="en-US" altLang="zh-CN" b="0" i="1">
                        <a:latin typeface="Cambria Math" panose="02040503050406030204" pitchFamily="18" charset="0"/>
                      </a:rPr>
                      <m:t>𝜋</m:t>
                    </m:r>
                    <m:r>
                      <a:rPr lang="en-US" altLang="zh-CN" b="0" i="1">
                        <a:latin typeface="Cambria Math" panose="02040503050406030204" pitchFamily="18" charset="0"/>
                      </a:rPr>
                      <m:t>∈</m:t>
                    </m:r>
                    <m:r>
                      <m:rPr>
                        <m:sty m:val="p"/>
                      </m:rPr>
                      <a:rPr lang="en-US" altLang="zh-CN" b="0" i="0">
                        <a:latin typeface="Cambria Math" panose="02040503050406030204" pitchFamily="18" charset="0"/>
                      </a:rPr>
                      <m:t>Π</m:t>
                    </m:r>
                  </m:oMath>
                </a14:m>
                <a:endParaRPr lang="en-CN"/>
              </a:p>
              <a:p>
                <a:pPr marL="342900" indent="-342900">
                  <a:buFont typeface="+mj-lt"/>
                  <a:buAutoNum type="arabicPeriod"/>
                </a:pPr>
                <a:r>
                  <a:rPr lang="en-US" altLang="zh-CN"/>
                  <a:t>Sequentially</a:t>
                </a:r>
                <a:r>
                  <a:rPr lang="zh-CN" altLang="en-US"/>
                  <a:t> </a:t>
                </a:r>
                <a:r>
                  <a:rPr lang="en-US" altLang="zh-CN"/>
                  <a:t>scan</a:t>
                </a:r>
                <a:r>
                  <a:rPr lang="zh-CN" altLang="en-US"/>
                  <a:t> </a:t>
                </a:r>
                <a:r>
                  <a:rPr lang="en-US" altLang="zh-CN"/>
                  <a:t>the</a:t>
                </a:r>
                <a:r>
                  <a:rPr lang="zh-CN" altLang="en-US"/>
                  <a:t> </a:t>
                </a:r>
                <a:r>
                  <a:rPr lang="en-US" altLang="zh-CN"/>
                  <a:t>items</a:t>
                </a:r>
                <a:r>
                  <a:rPr lang="zh-CN" altLang="en-US"/>
                  <a:t> </a:t>
                </a:r>
                <a:r>
                  <a:rPr lang="en-US" altLang="zh-CN"/>
                  <a:t>in</a:t>
                </a:r>
                <a:r>
                  <a:rPr lang="zh-CN" altLang="en-US"/>
                  <a:t> </a:t>
                </a:r>
                <a14:m>
                  <m:oMath xmlns:m="http://schemas.openxmlformats.org/officeDocument/2006/math">
                    <m:r>
                      <a:rPr lang="en-US" altLang="zh-CN" b="0" i="1">
                        <a:latin typeface="Cambria Math" panose="02040503050406030204" pitchFamily="18" charset="0"/>
                      </a:rPr>
                      <m:t>𝜋</m:t>
                    </m:r>
                  </m:oMath>
                </a14:m>
                <a:r>
                  <a:rPr lang="zh-CN" altLang="en-US"/>
                  <a:t> </a:t>
                </a:r>
                <a:r>
                  <a:rPr lang="en-US" altLang="zh-CN"/>
                  <a:t>to</a:t>
                </a:r>
                <a:r>
                  <a:rPr lang="zh-CN" altLang="en-US"/>
                  <a:t> </a:t>
                </a:r>
                <a:r>
                  <a:rPr lang="en-US" altLang="zh-CN"/>
                  <a:t>find</a:t>
                </a:r>
                <a:r>
                  <a:rPr lang="zh-CN" altLang="en-US"/>
                  <a:t> </a:t>
                </a:r>
                <a:r>
                  <a:rPr lang="en-US" altLang="zh-CN"/>
                  <a:t>S</a:t>
                </a:r>
                <a:r>
                  <a:rPr lang="zh-CN" altLang="en-US"/>
                  <a:t> </a:t>
                </a:r>
                <a:r>
                  <a:rPr lang="en-US" altLang="zh-CN"/>
                  <a:t>and</a:t>
                </a:r>
                <a:r>
                  <a:rPr lang="zh-CN" altLang="en-US"/>
                  <a:t> </a:t>
                </a:r>
                <a:r>
                  <a:rPr lang="en-US" altLang="zh-CN"/>
                  <a:t>A</a:t>
                </a:r>
                <a:endParaRPr lang="en-CN"/>
              </a:p>
            </p:txBody>
          </p:sp>
        </mc:Choice>
        <mc:Fallback xmlns="">
          <p:sp>
            <p:nvSpPr>
              <p:cNvPr id="39" name="TextBox 38">
                <a:extLst>
                  <a:ext uri="{FF2B5EF4-FFF2-40B4-BE49-F238E27FC236}">
                    <a16:creationId xmlns:a16="http://schemas.microsoft.com/office/drawing/2014/main" id="{B2637E91-B7A4-C038-CDBA-571DCD5F567A}"/>
                  </a:ext>
                </a:extLst>
              </p:cNvPr>
              <p:cNvSpPr txBox="1">
                <a:spLocks noRot="1" noChangeAspect="1" noMove="1" noResize="1" noEditPoints="1" noAdjustHandles="1" noChangeArrowheads="1" noChangeShapeType="1" noTextEdit="1"/>
              </p:cNvSpPr>
              <p:nvPr/>
            </p:nvSpPr>
            <p:spPr>
              <a:xfrm>
                <a:off x="7996617" y="4413994"/>
                <a:ext cx="3761789" cy="1200329"/>
              </a:xfrm>
              <a:prstGeom prst="rect">
                <a:avLst/>
              </a:prstGeom>
              <a:blipFill>
                <a:blip r:embed="rId6"/>
                <a:stretch>
                  <a:fillRect l="-1347" t="-2083" b="-6250"/>
                </a:stretch>
              </a:blipFill>
            </p:spPr>
            <p:txBody>
              <a:bodyPr/>
              <a:lstStyle/>
              <a:p>
                <a:r>
                  <a:rPr lang="en-CN">
                    <a:noFill/>
                  </a:rPr>
                  <a:t> </a:t>
                </a:r>
              </a:p>
            </p:txBody>
          </p:sp>
        </mc:Fallback>
      </mc:AlternateContent>
      <p:sp>
        <p:nvSpPr>
          <p:cNvPr id="2" name="TextBox 1">
            <a:extLst>
              <a:ext uri="{FF2B5EF4-FFF2-40B4-BE49-F238E27FC236}">
                <a16:creationId xmlns:a16="http://schemas.microsoft.com/office/drawing/2014/main" id="{FACAEA11-E2A1-43C8-CDE8-F2EBD78ED31D}"/>
              </a:ext>
            </a:extLst>
          </p:cNvPr>
          <p:cNvSpPr txBox="1"/>
          <p:nvPr/>
        </p:nvSpPr>
        <p:spPr>
          <a:xfrm>
            <a:off x="838200" y="6330314"/>
            <a:ext cx="9551967" cy="461665"/>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[1] An efficient explanation of individual classifications using game theory. I </a:t>
            </a:r>
            <a:r>
              <a:rPr lang="en-US" sz="1200" dirty="0" err="1">
                <a:latin typeface="Arial" panose="020B0604020202020204" pitchFamily="34" charset="0"/>
                <a:cs typeface="Arial" panose="020B0604020202020204" pitchFamily="34" charset="0"/>
              </a:rPr>
              <a:t>KononenkoI</a:t>
            </a:r>
            <a:r>
              <a:rPr lang="en-US" sz="1200" dirty="0">
                <a:latin typeface="Arial" panose="020B0604020202020204" pitchFamily="34" charset="0"/>
                <a:cs typeface="Arial" panose="020B0604020202020204" pitchFamily="34" charset="0"/>
              </a:rPr>
              <a:t>, etc. Journal of Machine Learning Research. 2010. </a:t>
            </a:r>
          </a:p>
          <a:p>
            <a:r>
              <a:rPr lang="en-US" sz="1200" dirty="0">
                <a:latin typeface="Arial" panose="020B0604020202020204" pitchFamily="34" charset="0"/>
                <a:cs typeface="Arial" panose="020B0604020202020204" pitchFamily="34" charset="0"/>
              </a:rPr>
              <a:t>[2] A linear approximation method for the </a:t>
            </a:r>
            <a:r>
              <a:rPr lang="en-US" sz="1200" dirty="0" err="1">
                <a:latin typeface="Arial" panose="020B0604020202020204" pitchFamily="34" charset="0"/>
                <a:cs typeface="Arial" panose="020B0604020202020204" pitchFamily="34" charset="0"/>
              </a:rPr>
              <a:t>shapley</a:t>
            </a:r>
            <a:r>
              <a:rPr lang="en-US" sz="1200" dirty="0">
                <a:latin typeface="Arial" panose="020B0604020202020204" pitchFamily="34" charset="0"/>
                <a:cs typeface="Arial" panose="020B0604020202020204" pitchFamily="34" charset="0"/>
              </a:rPr>
              <a:t> value. S.S Fatima, etc. Artificial Intelligence. 2008. </a:t>
            </a:r>
          </a:p>
        </p:txBody>
      </p:sp>
    </p:spTree>
    <p:extLst>
      <p:ext uri="{BB962C8B-B14F-4D97-AF65-F5344CB8AC3E}">
        <p14:creationId xmlns:p14="http://schemas.microsoft.com/office/powerpoint/2010/main" val="2458588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B61BB58-9607-A6F4-5057-FA9F1822AF7B}"/>
              </a:ext>
            </a:extLst>
          </p:cNvPr>
          <p:cNvSpPr txBox="1">
            <a:spLocks/>
          </p:cNvSpPr>
          <p:nvPr/>
        </p:nvSpPr>
        <p:spPr>
          <a:xfrm>
            <a:off x="838200" y="1148732"/>
            <a:ext cx="11034010" cy="53209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Arial" panose="020B0604020202020204" pitchFamily="34" charset="0"/>
                <a:cs typeface="Arial" panose="020B0604020202020204" pitchFamily="34" charset="0"/>
              </a:rPr>
              <a:t>The same</a:t>
            </a:r>
            <a:r>
              <a:rPr lang="zh-CN" altLang="en-US"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idea can be used to evaluate data point importance, thus generating case-based explanations.</a:t>
            </a:r>
          </a:p>
          <a:p>
            <a:pPr lvl="1">
              <a:buFont typeface="Courier New" panose="02070309020205020404" pitchFamily="49" charset="0"/>
              <a:buChar char="o"/>
            </a:pPr>
            <a:r>
              <a:rPr lang="en-US" sz="2000">
                <a:latin typeface="Arial" panose="020B0604020202020204" pitchFamily="34" charset="0"/>
                <a:cs typeface="Arial" panose="020B0604020202020204" pitchFamily="34" charset="0"/>
              </a:rPr>
              <a:t>A data point        can contribute to the final model test accuracy along with</a:t>
            </a:r>
            <a:br>
              <a:rPr lang="en-US" sz="2000">
                <a:latin typeface="Arial" panose="020B0604020202020204" pitchFamily="34" charset="0"/>
                <a:cs typeface="Arial" panose="020B0604020202020204" pitchFamily="34" charset="0"/>
              </a:rPr>
            </a:br>
            <a:r>
              <a:rPr lang="en-US" sz="2000" b="1" i="1">
                <a:solidFill>
                  <a:schemeClr val="accent1"/>
                </a:solidFill>
                <a:latin typeface="Arial" panose="020B0604020202020204" pitchFamily="34" charset="0"/>
                <a:cs typeface="Arial" panose="020B0604020202020204" pitchFamily="34" charset="0"/>
              </a:rPr>
              <a:t>any</a:t>
            </a:r>
            <a:r>
              <a:rPr lang="en-US" sz="2000">
                <a:latin typeface="Arial" panose="020B0604020202020204" pitchFamily="34" charset="0"/>
                <a:cs typeface="Arial" panose="020B0604020202020204" pitchFamily="34" charset="0"/>
              </a:rPr>
              <a:t> data subset       and its overall contribution is</a:t>
            </a:r>
          </a:p>
          <a:p>
            <a:endParaRPr lang="en-US" sz="2400">
              <a:latin typeface="Arial" panose="020B0604020202020204" pitchFamily="34" charset="0"/>
              <a:cs typeface="Arial" panose="020B0604020202020204" pitchFamily="34" charset="0"/>
            </a:endParaRPr>
          </a:p>
          <a:p>
            <a:endParaRPr lang="en-US" sz="2400">
              <a:latin typeface="Arial" panose="020B0604020202020204" pitchFamily="34" charset="0"/>
              <a:cs typeface="Arial" panose="020B0604020202020204" pitchFamily="34" charset="0"/>
            </a:endParaRP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It can also be calculated </a:t>
            </a:r>
            <a:r>
              <a:rPr lang="en-US" altLang="zh-CN" sz="2400">
                <a:latin typeface="Arial" panose="020B0604020202020204" pitchFamily="34" charset="0"/>
                <a:cs typeface="Arial" panose="020B0604020202020204" pitchFamily="34" charset="0"/>
              </a:rPr>
              <a:t>by</a:t>
            </a:r>
            <a:r>
              <a:rPr lang="zh-CN" altLang="en-US" sz="2400">
                <a:latin typeface="Arial" panose="020B0604020202020204" pitchFamily="34" charset="0"/>
                <a:cs typeface="Arial" panose="020B0604020202020204" pitchFamily="34" charset="0"/>
              </a:rPr>
              <a:t> </a:t>
            </a:r>
            <a:r>
              <a:rPr lang="en-US" altLang="zh-CN" sz="2400">
                <a:latin typeface="Arial" panose="020B0604020202020204" pitchFamily="34" charset="0"/>
                <a:cs typeface="Arial" panose="020B0604020202020204" pitchFamily="34" charset="0"/>
              </a:rPr>
              <a:t>enumerating</a:t>
            </a:r>
            <a:r>
              <a:rPr lang="zh-CN" altLang="en-US" sz="2400">
                <a:latin typeface="Arial" panose="020B0604020202020204" pitchFamily="34" charset="0"/>
                <a:cs typeface="Arial" panose="020B0604020202020204" pitchFamily="34" charset="0"/>
              </a:rPr>
              <a:t> </a:t>
            </a:r>
            <a:r>
              <a:rPr lang="en-US" altLang="zh-CN" sz="2400">
                <a:latin typeface="Arial" panose="020B0604020202020204" pitchFamily="34" charset="0"/>
                <a:cs typeface="Arial" panose="020B0604020202020204" pitchFamily="34" charset="0"/>
              </a:rPr>
              <a:t>all</a:t>
            </a:r>
            <a:r>
              <a:rPr lang="zh-CN" altLang="en-US" sz="2400">
                <a:latin typeface="Arial" panose="020B0604020202020204" pitchFamily="34" charset="0"/>
                <a:cs typeface="Arial" panose="020B0604020202020204" pitchFamily="34" charset="0"/>
              </a:rPr>
              <a:t> </a:t>
            </a:r>
            <a:r>
              <a:rPr lang="en-US" altLang="zh-CN" sz="2400">
                <a:latin typeface="Arial" panose="020B0604020202020204" pitchFamily="34" charset="0"/>
                <a:cs typeface="Arial" panose="020B0604020202020204" pitchFamily="34" charset="0"/>
              </a:rPr>
              <a:t>permutations</a:t>
            </a:r>
            <a:r>
              <a:rPr lang="zh-CN" altLang="en-US" sz="2400">
                <a:latin typeface="Arial" panose="020B0604020202020204" pitchFamily="34" charset="0"/>
                <a:cs typeface="Arial" panose="020B0604020202020204" pitchFamily="34" charset="0"/>
              </a:rPr>
              <a:t> </a:t>
            </a:r>
            <a:r>
              <a:rPr lang="en-US" altLang="zh-CN" sz="2400">
                <a:latin typeface="Arial" panose="020B0604020202020204" pitchFamily="34" charset="0"/>
                <a:cs typeface="Arial" panose="020B0604020202020204" pitchFamily="34" charset="0"/>
              </a:rPr>
              <a:t>of</a:t>
            </a:r>
            <a:r>
              <a:rPr lang="zh-CN" altLang="en-US" sz="2400">
                <a:latin typeface="Arial" panose="020B0604020202020204" pitchFamily="34" charset="0"/>
                <a:cs typeface="Arial" panose="020B0604020202020204" pitchFamily="34" charset="0"/>
              </a:rPr>
              <a:t> </a:t>
            </a:r>
            <a:r>
              <a:rPr lang="en-US" altLang="zh-CN" sz="2400">
                <a:latin typeface="Arial" panose="020B0604020202020204" pitchFamily="34" charset="0"/>
                <a:cs typeface="Arial" panose="020B0604020202020204" pitchFamily="34" charset="0"/>
              </a:rPr>
              <a:t>the</a:t>
            </a:r>
            <a:r>
              <a:rPr lang="zh-CN" altLang="en-US" sz="2400">
                <a:latin typeface="Arial" panose="020B0604020202020204" pitchFamily="34" charset="0"/>
                <a:cs typeface="Arial" panose="020B0604020202020204" pitchFamily="34" charset="0"/>
              </a:rPr>
              <a:t> </a:t>
            </a:r>
            <a:r>
              <a:rPr lang="en-US" altLang="zh-CN" sz="2400">
                <a:latin typeface="Arial" panose="020B0604020202020204" pitchFamily="34" charset="0"/>
                <a:cs typeface="Arial" panose="020B0604020202020204" pitchFamily="34" charset="0"/>
              </a:rPr>
              <a:t>data</a:t>
            </a:r>
            <a:r>
              <a:rPr lang="zh-CN" altLang="en-US" sz="2400">
                <a:latin typeface="Arial" panose="020B0604020202020204" pitchFamily="34" charset="0"/>
                <a:cs typeface="Arial" panose="020B0604020202020204" pitchFamily="34" charset="0"/>
              </a:rPr>
              <a:t> </a:t>
            </a:r>
            <a:r>
              <a:rPr lang="en-US" altLang="zh-CN" sz="2400">
                <a:latin typeface="Arial" panose="020B0604020202020204" pitchFamily="34" charset="0"/>
                <a:cs typeface="Arial" panose="020B0604020202020204" pitchFamily="34" charset="0"/>
              </a:rPr>
              <a:t>points:</a:t>
            </a:r>
            <a:endParaRPr lang="en-US" sz="2400">
              <a:latin typeface="Arial" panose="020B0604020202020204" pitchFamily="34" charset="0"/>
              <a:cs typeface="Arial" panose="020B0604020202020204" pitchFamily="34" charset="0"/>
            </a:endParaRPr>
          </a:p>
          <a:p>
            <a:pPr marL="0" indent="0">
              <a:buNone/>
            </a:pPr>
            <a:endParaRPr lang="en-US" sz="2400">
              <a:latin typeface="Arial" panose="020B0604020202020204" pitchFamily="34" charset="0"/>
              <a:cs typeface="Arial" panose="020B0604020202020204" pitchFamily="34" charset="0"/>
            </a:endParaRPr>
          </a:p>
          <a:p>
            <a:r>
              <a:rPr lang="en-US" sz="2200">
                <a:latin typeface="Arial" panose="020B0604020202020204" pitchFamily="34" charset="0"/>
                <a:cs typeface="Arial" panose="020B0604020202020204" pitchFamily="34" charset="0"/>
              </a:rPr>
              <a:t>The above re-formulation allows an online</a:t>
            </a:r>
            <a:r>
              <a:rPr lang="zh-CN" altLang="en-US" sz="2200">
                <a:latin typeface="Arial" panose="020B0604020202020204" pitchFamily="34" charset="0"/>
                <a:cs typeface="Arial" panose="020B0604020202020204" pitchFamily="34" charset="0"/>
              </a:rPr>
              <a:t> </a:t>
            </a:r>
            <a:r>
              <a:rPr lang="en-US" altLang="zh-CN" sz="2200">
                <a:latin typeface="Arial" panose="020B0604020202020204" pitchFamily="34" charset="0"/>
                <a:cs typeface="Arial" panose="020B0604020202020204" pitchFamily="34" charset="0"/>
              </a:rPr>
              <a:t>Monte-Carlo</a:t>
            </a:r>
            <a:r>
              <a:rPr lang="en-US" sz="2200">
                <a:latin typeface="Arial" panose="020B0604020202020204" pitchFamily="34" charset="0"/>
                <a:cs typeface="Arial" panose="020B0604020202020204" pitchFamily="34" charset="0"/>
              </a:rPr>
              <a:t> algorithm:</a:t>
            </a:r>
          </a:p>
          <a:p>
            <a:pPr marL="914400" lvl="1" indent="-457200">
              <a:buFont typeface="+mj-lt"/>
              <a:buAutoNum type="arabicPeriod"/>
            </a:pPr>
            <a:r>
              <a:rPr lang="en-US" sz="2000">
                <a:latin typeface="Arial" panose="020B0604020202020204" pitchFamily="34" charset="0"/>
                <a:cs typeface="Arial" panose="020B0604020202020204" pitchFamily="34" charset="0"/>
              </a:rPr>
              <a:t>Randomly shuffle the whole dataset and then scan it sequentially</a:t>
            </a:r>
            <a:r>
              <a:rPr lang="en-US" altLang="zh-CN" sz="2000">
                <a:latin typeface="Arial" panose="020B0604020202020204" pitchFamily="34" charset="0"/>
                <a:cs typeface="Arial" panose="020B0604020202020204" pitchFamily="34" charset="0"/>
              </a:rPr>
              <a:t>,</a:t>
            </a:r>
            <a:endParaRPr lang="en-US" sz="2000">
              <a:latin typeface="Arial" panose="020B0604020202020204" pitchFamily="34" charset="0"/>
              <a:cs typeface="Arial" panose="020B0604020202020204" pitchFamily="34" charset="0"/>
            </a:endParaRPr>
          </a:p>
          <a:p>
            <a:pPr marL="914400" lvl="1" indent="-457200">
              <a:buFont typeface="+mj-lt"/>
              <a:buAutoNum type="arabicPeriod"/>
            </a:pPr>
            <a:r>
              <a:rPr lang="en-US" sz="2000">
                <a:latin typeface="Arial" panose="020B0604020202020204" pitchFamily="34" charset="0"/>
                <a:cs typeface="Arial" panose="020B0604020202020204" pitchFamily="34" charset="0"/>
              </a:rPr>
              <a:t>For the next data point        , update the model parameter using </a:t>
            </a:r>
            <a:r>
              <a:rPr lang="en-US" altLang="zh-CN" sz="2000">
                <a:latin typeface="Arial" panose="020B0604020202020204" pitchFamily="34" charset="0"/>
                <a:cs typeface="Arial" panose="020B0604020202020204" pitchFamily="34" charset="0"/>
              </a:rPr>
              <a:t>information</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i</a:t>
            </a:r>
            <a:r>
              <a:rPr lang="en-US" sz="2000">
                <a:latin typeface="Arial" panose="020B0604020202020204" pitchFamily="34" charset="0"/>
                <a:cs typeface="Arial" panose="020B0604020202020204" pitchFamily="34" charset="0"/>
              </a:rPr>
              <a:t>n</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a:t>
            </a:r>
            <a:endParaRPr lang="en-US" sz="2000">
              <a:latin typeface="Arial" panose="020B0604020202020204" pitchFamily="34" charset="0"/>
              <a:cs typeface="Arial" panose="020B0604020202020204" pitchFamily="34" charset="0"/>
            </a:endParaRPr>
          </a:p>
          <a:p>
            <a:pPr marL="914400" lvl="1" indent="-457200">
              <a:buFont typeface="+mj-lt"/>
              <a:buAutoNum type="arabicPeriod"/>
            </a:pPr>
            <a:r>
              <a:rPr lang="en-US" sz="2000">
                <a:latin typeface="Arial" panose="020B0604020202020204" pitchFamily="34" charset="0"/>
                <a:cs typeface="Arial" panose="020B0604020202020204" pitchFamily="34" charset="0"/>
              </a:rPr>
              <a:t>Then evalute the change in test accuracy.</a:t>
            </a:r>
          </a:p>
        </p:txBody>
      </p:sp>
      <p:pic>
        <p:nvPicPr>
          <p:cNvPr id="9" name="Picture 8">
            <a:extLst>
              <a:ext uri="{FF2B5EF4-FFF2-40B4-BE49-F238E27FC236}">
                <a16:creationId xmlns:a16="http://schemas.microsoft.com/office/drawing/2014/main" id="{A636B61E-21C6-5C27-8A43-261CCDC2E9E5}"/>
              </a:ext>
            </a:extLst>
          </p:cNvPr>
          <p:cNvPicPr>
            <a:picLocks noChangeAspect="1"/>
          </p:cNvPicPr>
          <p:nvPr/>
        </p:nvPicPr>
        <p:blipFill>
          <a:blip r:embed="rId3"/>
          <a:stretch>
            <a:fillRect/>
          </a:stretch>
        </p:blipFill>
        <p:spPr>
          <a:xfrm>
            <a:off x="3035479" y="1877263"/>
            <a:ext cx="441817" cy="297377"/>
          </a:xfrm>
          <a:prstGeom prst="rect">
            <a:avLst/>
          </a:prstGeom>
        </p:spPr>
      </p:pic>
      <p:pic>
        <p:nvPicPr>
          <p:cNvPr id="10" name="Picture 9">
            <a:extLst>
              <a:ext uri="{FF2B5EF4-FFF2-40B4-BE49-F238E27FC236}">
                <a16:creationId xmlns:a16="http://schemas.microsoft.com/office/drawing/2014/main" id="{C2EA45E4-48FB-A0E5-F2BC-1489C4F14FD1}"/>
              </a:ext>
            </a:extLst>
          </p:cNvPr>
          <p:cNvPicPr>
            <a:picLocks noChangeAspect="1"/>
          </p:cNvPicPr>
          <p:nvPr/>
        </p:nvPicPr>
        <p:blipFill>
          <a:blip r:embed="rId4"/>
          <a:stretch>
            <a:fillRect/>
          </a:stretch>
        </p:blipFill>
        <p:spPr>
          <a:xfrm>
            <a:off x="3621519" y="2199402"/>
            <a:ext cx="219030" cy="266645"/>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3B502F5B-34AE-5B4B-AF06-123A52499D8D}"/>
              </a:ext>
            </a:extLst>
          </p:cNvPr>
          <p:cNvPicPr>
            <a:picLocks noChangeAspect="1"/>
          </p:cNvPicPr>
          <p:nvPr/>
        </p:nvPicPr>
        <p:blipFill>
          <a:blip r:embed="rId5"/>
          <a:stretch>
            <a:fillRect/>
          </a:stretch>
        </p:blipFill>
        <p:spPr>
          <a:xfrm>
            <a:off x="4207143" y="4287320"/>
            <a:ext cx="3882633" cy="603459"/>
          </a:xfrm>
          <a:prstGeom prst="rect">
            <a:avLst/>
          </a:prstGeom>
        </p:spPr>
      </p:pic>
      <p:pic>
        <p:nvPicPr>
          <p:cNvPr id="13" name="Picture 12">
            <a:extLst>
              <a:ext uri="{FF2B5EF4-FFF2-40B4-BE49-F238E27FC236}">
                <a16:creationId xmlns:a16="http://schemas.microsoft.com/office/drawing/2014/main" id="{8CD1A50D-EC48-F03C-0560-FF6E1AE46B39}"/>
              </a:ext>
            </a:extLst>
          </p:cNvPr>
          <p:cNvPicPr>
            <a:picLocks noChangeAspect="1"/>
          </p:cNvPicPr>
          <p:nvPr/>
        </p:nvPicPr>
        <p:blipFill>
          <a:blip r:embed="rId3"/>
          <a:stretch>
            <a:fillRect/>
          </a:stretch>
        </p:blipFill>
        <p:spPr>
          <a:xfrm>
            <a:off x="4464723" y="5530605"/>
            <a:ext cx="441817" cy="297377"/>
          </a:xfrm>
          <a:prstGeom prst="rect">
            <a:avLst/>
          </a:prstGeom>
        </p:spPr>
      </p:pic>
      <p:pic>
        <p:nvPicPr>
          <p:cNvPr id="14" name="Picture 13">
            <a:extLst>
              <a:ext uri="{FF2B5EF4-FFF2-40B4-BE49-F238E27FC236}">
                <a16:creationId xmlns:a16="http://schemas.microsoft.com/office/drawing/2014/main" id="{ACD3E912-8645-AD83-724D-D422541751AD}"/>
              </a:ext>
            </a:extLst>
          </p:cNvPr>
          <p:cNvPicPr>
            <a:picLocks noChangeAspect="1"/>
          </p:cNvPicPr>
          <p:nvPr/>
        </p:nvPicPr>
        <p:blipFill>
          <a:blip r:embed="rId3"/>
          <a:stretch>
            <a:fillRect/>
          </a:stretch>
        </p:blipFill>
        <p:spPr>
          <a:xfrm>
            <a:off x="10649387" y="5515614"/>
            <a:ext cx="441817" cy="297377"/>
          </a:xfrm>
          <a:prstGeom prst="rect">
            <a:avLst/>
          </a:prstGeom>
        </p:spPr>
      </p:pic>
      <p:sp>
        <p:nvSpPr>
          <p:cNvPr id="16" name="TextBox 15">
            <a:extLst>
              <a:ext uri="{FF2B5EF4-FFF2-40B4-BE49-F238E27FC236}">
                <a16:creationId xmlns:a16="http://schemas.microsoft.com/office/drawing/2014/main" id="{05E75C03-6BFF-DC2B-C768-06190487C717}"/>
              </a:ext>
            </a:extLst>
          </p:cNvPr>
          <p:cNvSpPr txBox="1"/>
          <p:nvPr/>
        </p:nvSpPr>
        <p:spPr>
          <a:xfrm>
            <a:off x="609600" y="6467808"/>
            <a:ext cx="9533586"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[1] Data Shapley: Equitable Valuation of Data for Machine Learning. </a:t>
            </a:r>
            <a:r>
              <a:rPr lang="en-US" sz="1200" dirty="0" err="1">
                <a:latin typeface="Arial" panose="020B0604020202020204" pitchFamily="34" charset="0"/>
                <a:cs typeface="Arial" panose="020B0604020202020204" pitchFamily="34" charset="0"/>
              </a:rPr>
              <a:t>Amirata</a:t>
            </a:r>
            <a:r>
              <a:rPr lang="en-US" sz="1200" dirty="0">
                <a:latin typeface="Arial" panose="020B0604020202020204" pitchFamily="34" charset="0"/>
                <a:cs typeface="Arial" panose="020B0604020202020204" pitchFamily="34" charset="0"/>
              </a:rPr>
              <a:t> Ghorbani, etc. ICML 2019.</a:t>
            </a:r>
          </a:p>
        </p:txBody>
      </p:sp>
      <p:pic>
        <p:nvPicPr>
          <p:cNvPr id="4" name="Picture 3">
            <a:extLst>
              <a:ext uri="{FF2B5EF4-FFF2-40B4-BE49-F238E27FC236}">
                <a16:creationId xmlns:a16="http://schemas.microsoft.com/office/drawing/2014/main" id="{61F8DF6B-3C80-75E4-E3EE-DC8FBA3AAA5B}"/>
              </a:ext>
            </a:extLst>
          </p:cNvPr>
          <p:cNvPicPr>
            <a:picLocks noChangeAspect="1"/>
          </p:cNvPicPr>
          <p:nvPr/>
        </p:nvPicPr>
        <p:blipFill>
          <a:blip r:embed="rId6"/>
          <a:stretch>
            <a:fillRect/>
          </a:stretch>
        </p:blipFill>
        <p:spPr>
          <a:xfrm>
            <a:off x="1418751" y="2853723"/>
            <a:ext cx="4936454" cy="736285"/>
          </a:xfrm>
          <a:prstGeom prst="rect">
            <a:avLst/>
          </a:prstGeom>
        </p:spPr>
      </p:pic>
      <p:sp>
        <p:nvSpPr>
          <p:cNvPr id="5" name="TextBox 4">
            <a:extLst>
              <a:ext uri="{FF2B5EF4-FFF2-40B4-BE49-F238E27FC236}">
                <a16:creationId xmlns:a16="http://schemas.microsoft.com/office/drawing/2014/main" id="{EC8649E0-4D92-297E-73BF-7FB99285C308}"/>
              </a:ext>
            </a:extLst>
          </p:cNvPr>
          <p:cNvSpPr txBox="1"/>
          <p:nvPr/>
        </p:nvSpPr>
        <p:spPr>
          <a:xfrm>
            <a:off x="6707958" y="2603460"/>
            <a:ext cx="5164252" cy="1015663"/>
          </a:xfrm>
          <a:prstGeom prst="rect">
            <a:avLst/>
          </a:prstGeom>
          <a:noFill/>
        </p:spPr>
        <p:txBody>
          <a:bodyPr wrap="square" rtlCol="0">
            <a:spAutoFit/>
          </a:bodyPr>
          <a:lstStyle/>
          <a:p>
            <a:r>
              <a:rPr lang="en-US" altLang="zh-CN" sz="2000" i="1">
                <a:latin typeface="Times New Roman" panose="02020603050405020304" pitchFamily="18" charset="0"/>
                <a:cs typeface="Times New Roman" panose="02020603050405020304" pitchFamily="18" charset="0"/>
              </a:rPr>
              <a:t>V</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is</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a</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contribution</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function,</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such</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as</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model</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accuracy,</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to</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measure</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reduction</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in</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accuracy</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due</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to</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missing</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a</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data</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point.</a:t>
            </a:r>
            <a:endParaRPr lang="en-CN" sz="200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906EC75D-5C55-E3EB-A7C9-55D1250A6F9B}"/>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AC8E68"/>
                </a:solidFill>
                <a:latin typeface="Arial" panose="020B0604020202020204" pitchFamily="34" charset="0"/>
                <a:cs typeface="Arial" panose="020B0604020202020204" pitchFamily="34" charset="0"/>
              </a:rPr>
              <a:t>Data</a:t>
            </a:r>
            <a:r>
              <a:rPr lang="zh-CN" altLang="en-US">
                <a:solidFill>
                  <a:srgbClr val="AC8E68"/>
                </a:solidFill>
                <a:latin typeface="Arial" panose="020B0604020202020204" pitchFamily="34" charset="0"/>
                <a:cs typeface="Arial" panose="020B0604020202020204" pitchFamily="34" charset="0"/>
              </a:rPr>
              <a:t> </a:t>
            </a:r>
            <a:r>
              <a:rPr lang="en-US">
                <a:solidFill>
                  <a:srgbClr val="AC8E68"/>
                </a:solidFill>
                <a:latin typeface="Arial" panose="020B0604020202020204" pitchFamily="34" charset="0"/>
                <a:cs typeface="Arial" panose="020B0604020202020204" pitchFamily="34" charset="0"/>
              </a:rPr>
              <a:t>Shapley</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23531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EECA14-A37E-E965-2BD5-C0B6DB3749C1}"/>
              </a:ext>
            </a:extLst>
          </p:cNvPr>
          <p:cNvSpPr>
            <a:spLocks noGrp="1"/>
          </p:cNvSpPr>
          <p:nvPr>
            <p:ph idx="1"/>
          </p:nvPr>
        </p:nvSpPr>
        <p:spPr>
          <a:xfrm>
            <a:off x="1045028" y="1169110"/>
            <a:ext cx="10515600" cy="4351338"/>
          </a:xfrm>
        </p:spPr>
        <p:txBody>
          <a:bodyPr>
            <a:normAutofit/>
          </a:bodyPr>
          <a:lstStyle/>
          <a:p>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 counterfactual explanation describes a causal situation.</a:t>
            </a:r>
          </a:p>
          <a:p>
            <a:endParaRPr lang="en-US" altLang="zh-CN" sz="2200">
              <a:latin typeface="Microsoft YaHei UI" panose="020B0503020204020204" pitchFamily="34" charset="-122"/>
              <a:ea typeface="Microsoft YaHei UI" panose="020B0503020204020204" pitchFamily="34" charset="-122"/>
              <a:cs typeface="Arial" panose="020B0604020202020204" pitchFamily="34" charset="0"/>
            </a:endParaRPr>
          </a:p>
          <a:p>
            <a:endParaRPr lang="en-US" altLang="zh-CN" sz="2200">
              <a:latin typeface="Microsoft YaHei UI" panose="020B0503020204020204" pitchFamily="34" charset="-122"/>
              <a:ea typeface="Microsoft YaHei UI" panose="020B0503020204020204" pitchFamily="34" charset="-122"/>
              <a:cs typeface="Arial" panose="020B0604020202020204" pitchFamily="34" charset="0"/>
            </a:endParaRPr>
          </a:p>
          <a:p>
            <a:endParaRPr lang="en-US" altLang="zh-CN" sz="220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It</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is</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way</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thinking,</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can</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be</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local</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or</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global</a:t>
            </a:r>
            <a:r>
              <a:rPr lang="zh-CN" altLang="en-US" sz="22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explainability.</a:t>
            </a:r>
            <a:endParaRPr lang="en-US" altLang="zh-CN" sz="200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Example:</a:t>
            </a:r>
          </a:p>
        </p:txBody>
      </p:sp>
      <p:pic>
        <p:nvPicPr>
          <p:cNvPr id="6" name="Picture 5" descr="A screenshot of a computer&#10;&#10;Description automatically generated">
            <a:extLst>
              <a:ext uri="{FF2B5EF4-FFF2-40B4-BE49-F238E27FC236}">
                <a16:creationId xmlns:a16="http://schemas.microsoft.com/office/drawing/2014/main" id="{C249BC47-5C9E-4778-3B4C-D14BE32EACD1}"/>
              </a:ext>
            </a:extLst>
          </p:cNvPr>
          <p:cNvPicPr>
            <a:picLocks noChangeAspect="1"/>
          </p:cNvPicPr>
          <p:nvPr/>
        </p:nvPicPr>
        <p:blipFill>
          <a:blip r:embed="rId2"/>
          <a:stretch>
            <a:fillRect/>
          </a:stretch>
        </p:blipFill>
        <p:spPr>
          <a:xfrm>
            <a:off x="3145972" y="3429000"/>
            <a:ext cx="7892143" cy="3353790"/>
          </a:xfrm>
          <a:prstGeom prst="rect">
            <a:avLst/>
          </a:prstGeom>
        </p:spPr>
      </p:pic>
      <p:sp>
        <p:nvSpPr>
          <p:cNvPr id="5" name="TextBox 4">
            <a:extLst>
              <a:ext uri="{FF2B5EF4-FFF2-40B4-BE49-F238E27FC236}">
                <a16:creationId xmlns:a16="http://schemas.microsoft.com/office/drawing/2014/main" id="{0A556506-3004-8A7C-7687-BA290D50AF89}"/>
              </a:ext>
            </a:extLst>
          </p:cNvPr>
          <p:cNvSpPr txBox="1"/>
          <p:nvPr/>
        </p:nvSpPr>
        <p:spPr>
          <a:xfrm>
            <a:off x="2356756" y="1962774"/>
            <a:ext cx="7892143" cy="461665"/>
          </a:xfrm>
          <a:prstGeom prst="rect">
            <a:avLst/>
          </a:prstGeom>
          <a:noFill/>
          <a:ln w="15875">
            <a:solidFill>
              <a:schemeClr val="tx1">
                <a:lumMod val="50000"/>
                <a:lumOff val="50000"/>
              </a:schemeClr>
            </a:solidFill>
          </a:ln>
        </p:spPr>
        <p:txBody>
          <a:bodyPr wrap="square">
            <a:spAutoFit/>
          </a:bodyPr>
          <a:lstStyle/>
          <a:p>
            <a:r>
              <a:rPr lang="en-US" altLang="zh-CN" sz="2400">
                <a:latin typeface="Microsoft YaHei UI" panose="020B0503020204020204" pitchFamily="34" charset="-122"/>
                <a:ea typeface="Microsoft YaHei UI" panose="020B0503020204020204" pitchFamily="34" charset="-122"/>
                <a:cs typeface="Arial" panose="020B0604020202020204" pitchFamily="34" charset="0"/>
              </a:rPr>
              <a:t>If X had not occurred, Y would not have occurred</a:t>
            </a:r>
            <a:endParaRPr lang="en-CN" sz="2400"/>
          </a:p>
        </p:txBody>
      </p:sp>
      <p:sp>
        <p:nvSpPr>
          <p:cNvPr id="8" name="Title 1">
            <a:extLst>
              <a:ext uri="{FF2B5EF4-FFF2-40B4-BE49-F238E27FC236}">
                <a16:creationId xmlns:a16="http://schemas.microsoft.com/office/drawing/2014/main" id="{7D20C588-2383-2B0D-F494-F2E1912C53C0}"/>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Counterfactual</a:t>
            </a:r>
            <a:r>
              <a:rPr lang="zh-CN" altLang="en-US">
                <a:solidFill>
                  <a:srgbClr val="AC8E68"/>
                </a:solidFill>
                <a:latin typeface="Arial" panose="020B0604020202020204" pitchFamily="34" charset="0"/>
                <a:cs typeface="Arial" panose="020B0604020202020204" pitchFamily="34" charset="0"/>
              </a:rPr>
              <a:t> </a:t>
            </a:r>
            <a:r>
              <a:rPr lang="en-US" altLang="zh-CN">
                <a:solidFill>
                  <a:srgbClr val="AC8E68"/>
                </a:solidFill>
                <a:latin typeface="Arial" panose="020B0604020202020204" pitchFamily="34" charset="0"/>
                <a:cs typeface="Arial" panose="020B0604020202020204" pitchFamily="34" charset="0"/>
              </a:rPr>
              <a:t>explanation</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2026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10FF8-56C7-D2C2-3C12-9F979FA8731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C702092-9026-7E74-E105-2BD055B2033C}"/>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Motivations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C27D653E-69AC-9E27-E3E2-EC07AECCBC86}"/>
              </a:ext>
            </a:extLst>
          </p:cNvPr>
          <p:cNvSpPr txBox="1"/>
          <p:nvPr/>
        </p:nvSpPr>
        <p:spPr>
          <a:xfrm>
            <a:off x="280074" y="1032293"/>
            <a:ext cx="6462558" cy="4462760"/>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To</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predict</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the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model’s</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behaviors</a:t>
            </a:r>
          </a:p>
          <a:p>
            <a:pPr marL="742950" lvl="1" indent="-285750">
              <a:buFont typeface="Arial" panose="020B0604020202020204" pitchFamily="34" charset="0"/>
              <a:buChar char="•"/>
            </a:pPr>
            <a:r>
              <a:rPr lang="en-US" sz="2000" dirty="0">
                <a:latin typeface="Microsoft YaHei UI" panose="020B0503020204020204" pitchFamily="34" charset="-122"/>
                <a:ea typeface="Microsoft YaHei UI" panose="020B0503020204020204" pitchFamily="34" charset="-122"/>
              </a:rPr>
              <a:t>Will</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model</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behave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well</a:t>
            </a:r>
            <a:r>
              <a:rPr lang="zh-CN" altLang="en-US" sz="2000" dirty="0">
                <a:latin typeface="Microsoft YaHei UI" panose="020B0503020204020204" pitchFamily="34" charset="-122"/>
                <a:ea typeface="Microsoft YaHei UI" panose="020B0503020204020204" pitchFamily="34" charset="-122"/>
              </a:rPr>
              <a:t> </a:t>
            </a:r>
            <a:r>
              <a:rPr lang="en-US" sz="2000" dirty="0">
                <a:latin typeface="Microsoft YaHei UI" panose="020B0503020204020204" pitchFamily="34" charset="-122"/>
                <a:ea typeface="Microsoft YaHei UI" panose="020B0503020204020204" pitchFamily="34" charset="-122"/>
              </a:rPr>
              <a:t>in novel or unexpected situation</a:t>
            </a:r>
            <a:r>
              <a:rPr lang="en-US" altLang="zh-CN" sz="2000" dirty="0">
                <a:latin typeface="Microsoft YaHei UI" panose="020B0503020204020204" pitchFamily="34" charset="-122"/>
                <a:ea typeface="Microsoft YaHei UI" panose="020B0503020204020204" pitchFamily="34" charset="-122"/>
              </a:rPr>
              <a:t>s?</a:t>
            </a:r>
          </a:p>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Example</a:t>
            </a: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In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autonomous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driving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safety-critical</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AI</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application),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important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predict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car’s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behavior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under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unusual</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driving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conditions.</a:t>
            </a: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It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possible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autopilot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has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not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been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trained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conditions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like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this,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did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not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recognize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all-white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truck</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obstacle.</a:t>
            </a: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Interpreting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what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autopilot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would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recognize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overturned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truck</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can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helpful.</a:t>
            </a:r>
          </a:p>
        </p:txBody>
      </p:sp>
      <p:sp>
        <p:nvSpPr>
          <p:cNvPr id="4" name="TextBox 3">
            <a:extLst>
              <a:ext uri="{FF2B5EF4-FFF2-40B4-BE49-F238E27FC236}">
                <a16:creationId xmlns:a16="http://schemas.microsoft.com/office/drawing/2014/main" id="{44858520-F2B0-AB82-2011-F1DA9EB48A8E}"/>
              </a:ext>
            </a:extLst>
          </p:cNvPr>
          <p:cNvSpPr txBox="1"/>
          <p:nvPr/>
        </p:nvSpPr>
        <p:spPr>
          <a:xfrm>
            <a:off x="564776" y="6178920"/>
            <a:ext cx="9912712" cy="646331"/>
          </a:xfrm>
          <a:prstGeom prst="rect">
            <a:avLst/>
          </a:prstGeom>
          <a:noFill/>
        </p:spPr>
        <p:txBody>
          <a:bodyPr wrap="square" rtlCol="0">
            <a:spAutoFit/>
          </a:bodyPr>
          <a:lstStyle/>
          <a:p>
            <a:r>
              <a:rPr lang="en-US" altLang="zh-CN" sz="1200" dirty="0"/>
              <a:t>Image Source: </a:t>
            </a:r>
          </a:p>
          <a:p>
            <a:r>
              <a:rPr lang="en-US" altLang="zh-CN" sz="1200" dirty="0"/>
              <a:t>[1] https://insideevs.com/news/426312/video-tesla-crash-stopped-truck/</a:t>
            </a:r>
          </a:p>
          <a:p>
            <a:r>
              <a:rPr lang="en-US" sz="1200" dirty="0"/>
              <a:t>[2] https://</a:t>
            </a:r>
            <a:r>
              <a:rPr lang="en-US" sz="1200" dirty="0" err="1"/>
              <a:t>www.mccormick.northwestern.edu</a:t>
            </a:r>
            <a:r>
              <a:rPr lang="en-US" sz="1200" dirty="0"/>
              <a:t>/robotics/inside-our-program/stories/2023/making-autonomous-transportation-a-</a:t>
            </a:r>
            <a:r>
              <a:rPr lang="en-US" sz="1200" dirty="0" err="1"/>
              <a:t>reality.html</a:t>
            </a:r>
            <a:endParaRPr lang="en-US" sz="1200" dirty="0"/>
          </a:p>
        </p:txBody>
      </p:sp>
      <p:pic>
        <p:nvPicPr>
          <p:cNvPr id="5122" name="Picture 2" descr="Watch Tesla Model 3 On Autopilot Crash Into Overturned Semi Truck On Highway">
            <a:extLst>
              <a:ext uri="{FF2B5EF4-FFF2-40B4-BE49-F238E27FC236}">
                <a16:creationId xmlns:a16="http://schemas.microsoft.com/office/drawing/2014/main" id="{E3EF85FB-67FC-B777-C6D0-6B5C25054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8114" y="7597"/>
            <a:ext cx="5051515" cy="28414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617FBE-385D-C3A6-3333-FAB66E83FDBD}"/>
              </a:ext>
            </a:extLst>
          </p:cNvPr>
          <p:cNvSpPr txBox="1"/>
          <p:nvPr/>
        </p:nvSpPr>
        <p:spPr>
          <a:xfrm>
            <a:off x="6905001" y="5913341"/>
            <a:ext cx="3503777" cy="461665"/>
          </a:xfrm>
          <a:prstGeom prst="rect">
            <a:avLst/>
          </a:prstGeom>
          <a:noFill/>
        </p:spPr>
        <p:txBody>
          <a:bodyPr wrap="square" rtlCol="0">
            <a:spAutoFit/>
          </a:bodyPr>
          <a:lstStyle/>
          <a:p>
            <a:r>
              <a:rPr lang="en-US" altLang="zh-CN" sz="1200">
                <a:latin typeface="Microsoft YaHei UI" panose="020B0503020204020204" pitchFamily="34" charset="-122"/>
                <a:ea typeface="Microsoft YaHei UI" panose="020B0503020204020204" pitchFamily="34" charset="-122"/>
              </a:rPr>
              <a:t>Training</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data</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collected</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under</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usual</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situations</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cannot</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cover</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rare</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but</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dangerous</a:t>
            </a:r>
            <a:r>
              <a:rPr lang="zh-CN" altLang="en-US" sz="1200">
                <a:latin typeface="Microsoft YaHei UI" panose="020B0503020204020204" pitchFamily="34" charset="-122"/>
                <a:ea typeface="Microsoft YaHei UI" panose="020B0503020204020204" pitchFamily="34" charset="-122"/>
              </a:rPr>
              <a:t> </a:t>
            </a:r>
            <a:r>
              <a:rPr lang="en-US" altLang="zh-CN" sz="1200">
                <a:latin typeface="Microsoft YaHei UI" panose="020B0503020204020204" pitchFamily="34" charset="-122"/>
                <a:ea typeface="Microsoft YaHei UI" panose="020B0503020204020204" pitchFamily="34" charset="-122"/>
              </a:rPr>
              <a:t>conditions.</a:t>
            </a:r>
            <a:endParaRPr lang="en-CN" sz="1200">
              <a:latin typeface="Microsoft YaHei UI" panose="020B0503020204020204" pitchFamily="34" charset="-122"/>
              <a:ea typeface="Microsoft YaHei UI" panose="020B0503020204020204" pitchFamily="34" charset="-122"/>
            </a:endParaRPr>
          </a:p>
        </p:txBody>
      </p:sp>
      <p:sp>
        <p:nvSpPr>
          <p:cNvPr id="6" name="TextBox 5">
            <a:extLst>
              <a:ext uri="{FF2B5EF4-FFF2-40B4-BE49-F238E27FC236}">
                <a16:creationId xmlns:a16="http://schemas.microsoft.com/office/drawing/2014/main" id="{A90812F0-5557-09D0-89E0-1D7449C33F0F}"/>
              </a:ext>
            </a:extLst>
          </p:cNvPr>
          <p:cNvSpPr txBox="1"/>
          <p:nvPr/>
        </p:nvSpPr>
        <p:spPr>
          <a:xfrm>
            <a:off x="6905001" y="2905780"/>
            <a:ext cx="5124627" cy="461665"/>
          </a:xfrm>
          <a:prstGeom prst="rect">
            <a:avLst/>
          </a:prstGeom>
          <a:noFill/>
        </p:spPr>
        <p:txBody>
          <a:bodyPr wrap="square">
            <a:spAutoFit/>
          </a:bodyPr>
          <a:lstStyle/>
          <a:p>
            <a:r>
              <a:rPr lang="en-US" sz="1200">
                <a:latin typeface="Microsoft YaHei UI" panose="020B0503020204020204" pitchFamily="34" charset="-122"/>
                <a:ea typeface="Microsoft YaHei UI" panose="020B0503020204020204" pitchFamily="34" charset="-122"/>
              </a:rPr>
              <a:t>In a Tesla accident, a Tesla with autopilot crashed into an overturned truck (edge case).</a:t>
            </a:r>
            <a:endParaRPr lang="en-CN" sz="1200">
              <a:latin typeface="Microsoft YaHei UI" panose="020B0503020204020204" pitchFamily="34" charset="-122"/>
              <a:ea typeface="Microsoft YaHei UI" panose="020B0503020204020204" pitchFamily="34" charset="-122"/>
            </a:endParaRPr>
          </a:p>
        </p:txBody>
      </p:sp>
      <p:pic>
        <p:nvPicPr>
          <p:cNvPr id="5124" name="Picture 4" descr="How Tesla Is Using Artificial Intelligence to Create The Autonomous Cars Of  The Future | Bernard Marr">
            <a:extLst>
              <a:ext uri="{FF2B5EF4-FFF2-40B4-BE49-F238E27FC236}">
                <a16:creationId xmlns:a16="http://schemas.microsoft.com/office/drawing/2014/main" id="{E69EDA1F-4177-45C2-00CF-1126DB6D4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8114" y="3627302"/>
            <a:ext cx="3263892" cy="21769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54D8214-496C-F009-9855-FEAAFE11DCC6}"/>
              </a:ext>
            </a:extLst>
          </p:cNvPr>
          <p:cNvSpPr txBox="1"/>
          <p:nvPr/>
        </p:nvSpPr>
        <p:spPr>
          <a:xfrm>
            <a:off x="10477488" y="4406826"/>
            <a:ext cx="1376146" cy="800219"/>
          </a:xfrm>
          <a:prstGeom prst="rect">
            <a:avLst/>
          </a:prstGeom>
          <a:noFill/>
        </p:spPr>
        <p:txBody>
          <a:bodyPr wrap="none" rtlCol="0">
            <a:spAutoFit/>
          </a:bodyPr>
          <a:lstStyle/>
          <a:p>
            <a:r>
              <a:rPr lang="en-US" altLang="zh-CN">
                <a:latin typeface="Microsoft YaHei UI" panose="020B0503020204020204" pitchFamily="34" charset="-122"/>
                <a:ea typeface="Microsoft YaHei UI" panose="020B0503020204020204" pitchFamily="34" charset="-122"/>
              </a:rPr>
              <a:t>Autopilot:</a:t>
            </a:r>
          </a:p>
          <a:p>
            <a:pPr marL="171450" indent="-171450">
              <a:buFont typeface="Arial" panose="020B0604020202020204" pitchFamily="34" charset="0"/>
              <a:buChar char="•"/>
            </a:pPr>
            <a:r>
              <a:rPr lang="en-US" altLang="zh-CN" sz="1400">
                <a:latin typeface="Microsoft YaHei UI" panose="020B0503020204020204" pitchFamily="34" charset="-122"/>
                <a:ea typeface="Microsoft YaHei UI" panose="020B0503020204020204" pitchFamily="34" charset="-122"/>
              </a:rPr>
              <a:t>Vision-only</a:t>
            </a:r>
            <a:endParaRPr lang="en-US" sz="1400">
              <a:latin typeface="Microsoft YaHei UI" panose="020B0503020204020204" pitchFamily="34" charset="-122"/>
              <a:ea typeface="Microsoft YaHei UI" panose="020B0503020204020204" pitchFamily="34" charset="-122"/>
            </a:endParaRPr>
          </a:p>
          <a:p>
            <a:pPr marL="171450" indent="-171450">
              <a:buFont typeface="Arial" panose="020B0604020202020204" pitchFamily="34" charset="0"/>
              <a:buChar char="•"/>
            </a:pPr>
            <a:r>
              <a:rPr lang="en-US" altLang="zh-CN" sz="1400">
                <a:latin typeface="Microsoft YaHei UI" panose="020B0503020204020204" pitchFamily="34" charset="-122"/>
                <a:ea typeface="Microsoft YaHei UI" panose="020B0503020204020204" pitchFamily="34" charset="-122"/>
              </a:rPr>
              <a:t>Data-driven</a:t>
            </a:r>
            <a:endParaRPr lang="en-CN" sz="140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08599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9684478-CA85-CC9F-92A3-20813BD82D9F}"/>
              </a:ext>
            </a:extLst>
          </p:cNvPr>
          <p:cNvSpPr>
            <a:spLocks noGrp="1"/>
          </p:cNvSpPr>
          <p:nvPr>
            <p:ph idx="1"/>
          </p:nvPr>
        </p:nvSpPr>
        <p:spPr>
          <a:xfrm>
            <a:off x="838200" y="1183066"/>
            <a:ext cx="10515600" cy="5507666"/>
          </a:xfrm>
        </p:spPr>
        <p:txBody>
          <a:bodyPr>
            <a:normAutofit/>
          </a:bodyPr>
          <a:lstStyle/>
          <a:p>
            <a:r>
              <a:rPr lang="en-US" altLang="zh-CN" sz="22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Counterfactual</a:t>
            </a:r>
            <a:r>
              <a:rPr lang="zh-CN" altLang="en-US" sz="22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explanation:</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find</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counterfactual</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example</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who</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se</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sz="22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predict</a:t>
            </a:r>
            <a:r>
              <a:rPr lang="en-US" altLang="zh-CN" sz="22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ed</a:t>
            </a:r>
            <a:r>
              <a:rPr lang="zh-CN" altLang="en-US" sz="22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class</a:t>
            </a:r>
            <a:r>
              <a:rPr lang="zh-CN" altLang="en-US" sz="22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sz="2200" b="0" i="0" dirty="0">
                <a:solidFill>
                  <a:schemeClr val="accent1"/>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flip</a:t>
            </a:r>
            <a:r>
              <a:rPr lang="en-US" altLang="zh-CN" sz="2200" b="0" i="0" dirty="0">
                <a:solidFill>
                  <a:schemeClr val="accent1"/>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s</a:t>
            </a:r>
            <a:r>
              <a:rPr lang="zh-CN" altLang="en-US" sz="2200" b="0" i="0" dirty="0">
                <a:solidFill>
                  <a:schemeClr val="accent1"/>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b="0" i="0" dirty="0">
                <a:solidFill>
                  <a:schemeClr val="accent1"/>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b="0" i="0" dirty="0">
                <a:solidFill>
                  <a:schemeClr val="accent1"/>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accent1"/>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another</a:t>
            </a:r>
            <a:r>
              <a:rPr lang="zh-CN" altLang="en-US" sz="2200" dirty="0">
                <a:solidFill>
                  <a:schemeClr val="accent1"/>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accent1"/>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class</a:t>
            </a:r>
          </a:p>
          <a:p>
            <a:pPr lvl="1"/>
            <a:r>
              <a:rPr lang="en-US" altLang="zh-CN" sz="2000" b="1"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E</a:t>
            </a:r>
            <a:r>
              <a:rPr lang="en-US" sz="2000" b="1"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xample</a:t>
            </a:r>
            <a:r>
              <a:rPr lang="en-US" altLang="zh-CN"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a:t>
            </a:r>
            <a:r>
              <a:rPr lang="en-US"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Peter applies for a loan and gets rejected by</a:t>
            </a:r>
            <a:r>
              <a:rPr lang="zh-CN" altLang="en-US"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AI</a:t>
            </a:r>
            <a:r>
              <a:rPr lang="en-US"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He</a:t>
            </a:r>
            <a:r>
              <a:rPr lang="zh-CN" altLang="en-US"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change</a:t>
            </a:r>
            <a:r>
              <a:rPr lang="zh-CN" altLang="en-US"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his</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spending</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behaviors</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improve his chances</a:t>
            </a:r>
            <a:r>
              <a:rPr lang="en-US" altLang="zh-CN"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a:t>
            </a:r>
            <a:endPar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endParaRPr>
          </a:p>
          <a:p>
            <a:pPr lvl="1"/>
            <a:endParaRPr lang="en-US" sz="2000" b="0" i="0" dirty="0">
              <a:solidFill>
                <a:srgbClr val="333333"/>
              </a:solidFill>
              <a:effectLst/>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Ask</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for</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accent1"/>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minimal</a:t>
            </a:r>
            <a:r>
              <a:rPr lang="zh-CN" altLang="en-US" sz="2200" dirty="0">
                <a:solidFill>
                  <a:schemeClr val="accent1"/>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accent1"/>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changes</a:t>
            </a:r>
            <a:r>
              <a:rPr lang="zh-CN" altLang="en-US" sz="2200" dirty="0">
                <a:solidFill>
                  <a:schemeClr val="accent1"/>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original</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input</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be</a:t>
            </a:r>
            <a:r>
              <a:rPr lang="zh-CN" altLang="en-US"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relevant</a:t>
            </a:r>
          </a:p>
          <a:p>
            <a:pPr lvl="1"/>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very</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different</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case</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will</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naturally</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be</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predicted</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different</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class,</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thus</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not</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probing</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model’s</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local</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behavior</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near</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original</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input.</a:t>
            </a:r>
          </a:p>
          <a:p>
            <a:pPr lvl="1"/>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In</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practice,</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minimal</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change</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give</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users</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actionable</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suggestions:</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increase</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your</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annual</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income</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by</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10000</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RMB,</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rather</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than</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1000000</a:t>
            </a:r>
            <a:r>
              <a:rPr lang="zh-CN" altLang="en-US"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solidFill>
                  <a:srgbClr val="333333"/>
                </a:solidFill>
                <a:highlight>
                  <a:srgbClr val="FFFFFF"/>
                </a:highlight>
                <a:latin typeface="Microsoft YaHei UI" panose="020B0503020204020204" pitchFamily="34" charset="-122"/>
                <a:ea typeface="Microsoft YaHei UI" panose="020B0503020204020204" pitchFamily="34" charset="-122"/>
                <a:cs typeface="Arial" panose="020B0604020202020204" pitchFamily="34" charset="0"/>
              </a:rPr>
              <a:t>RMB.</a:t>
            </a:r>
          </a:p>
          <a:p>
            <a:r>
              <a:rPr lang="en-US" altLang="zh-CN" sz="2200"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Multiple</a:t>
            </a:r>
            <a:r>
              <a:rPr lang="zh-CN" altLang="en-US" sz="2200"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diverse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counterfactual</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explanations</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(Rashomon</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effect)</a:t>
            </a:r>
          </a:p>
          <a:p>
            <a:pPr lvl="1"/>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Example: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change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spending,</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address,</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saving</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amount,</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income,</a:t>
            </a:r>
            <a:r>
              <a:rPr lang="zh-CN" altLang="en-US" sz="20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dirty="0">
                <a:latin typeface="Microsoft YaHei UI" panose="020B0503020204020204" pitchFamily="34" charset="-122"/>
                <a:ea typeface="Microsoft YaHei UI" panose="020B0503020204020204" pitchFamily="34" charset="-122"/>
                <a:cs typeface="Arial" panose="020B0604020202020204" pitchFamily="34" charset="0"/>
              </a:rPr>
              <a:t>etc.</a:t>
            </a:r>
          </a:p>
          <a:p>
            <a:pPr lvl="1"/>
            <a:endParaRPr lang="en-US" altLang="zh-CN" sz="2000" dirty="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Reasonable</a:t>
            </a:r>
            <a:r>
              <a:rPr lang="zh-CN" altLang="en-US" sz="2200"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solidFill>
                  <a:schemeClr val="accent1"/>
                </a:solidFill>
                <a:latin typeface="Microsoft YaHei UI" panose="020B0503020204020204" pitchFamily="34" charset="-122"/>
                <a:ea typeface="Microsoft YaHei UI" panose="020B0503020204020204" pitchFamily="34" charset="-122"/>
                <a:cs typeface="Arial" panose="020B0604020202020204" pitchFamily="34" charset="0"/>
              </a:rPr>
              <a:t>values</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change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size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from</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100</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10</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m</a:t>
            </a:r>
            <a:r>
              <a:rPr lang="en-US" altLang="zh-CN" sz="2200" baseline="30000" dirty="0">
                <a:latin typeface="Microsoft YaHei UI" panose="020B0503020204020204" pitchFamily="34" charset="-122"/>
                <a:ea typeface="Microsoft YaHei UI" panose="020B0503020204020204" pitchFamily="34" charset="-122"/>
                <a:cs typeface="Arial" panose="020B0604020202020204" pitchFamily="34" charset="0"/>
              </a:rPr>
              <a:t>2</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while</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keeping</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3</a:t>
            </a:r>
            <a:r>
              <a:rPr lang="zh-CN" altLang="en-US" sz="2200" dirty="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200" dirty="0">
                <a:latin typeface="Microsoft YaHei UI" panose="020B0503020204020204" pitchFamily="34" charset="-122"/>
                <a:ea typeface="Microsoft YaHei UI" panose="020B0503020204020204" pitchFamily="34" charset="-122"/>
                <a:cs typeface="Arial" panose="020B0604020202020204" pitchFamily="34" charset="0"/>
              </a:rPr>
              <a:t>bedrooms.</a:t>
            </a:r>
          </a:p>
        </p:txBody>
      </p:sp>
      <p:sp>
        <p:nvSpPr>
          <p:cNvPr id="5" name="Title 1">
            <a:extLst>
              <a:ext uri="{FF2B5EF4-FFF2-40B4-BE49-F238E27FC236}">
                <a16:creationId xmlns:a16="http://schemas.microsoft.com/office/drawing/2014/main" id="{A1C03F01-FDB3-93F5-6AD8-585ABBCF549B}"/>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Counterfactual</a:t>
            </a:r>
            <a:r>
              <a:rPr lang="zh-CN" altLang="en-US">
                <a:solidFill>
                  <a:srgbClr val="AC8E68"/>
                </a:solidFill>
                <a:latin typeface="Arial" panose="020B0604020202020204" pitchFamily="34" charset="0"/>
                <a:cs typeface="Arial" panose="020B0604020202020204" pitchFamily="34" charset="0"/>
              </a:rPr>
              <a:t> </a:t>
            </a:r>
            <a:r>
              <a:rPr lang="en-US" altLang="zh-CN">
                <a:solidFill>
                  <a:srgbClr val="AC8E68"/>
                </a:solidFill>
                <a:latin typeface="Arial" panose="020B0604020202020204" pitchFamily="34" charset="0"/>
                <a:cs typeface="Arial" panose="020B0604020202020204" pitchFamily="34" charset="0"/>
              </a:rPr>
              <a:t>explanation</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582519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2C8DAD7-2CD2-CB4B-EC80-039A0C838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639" y="1904340"/>
            <a:ext cx="8152084" cy="45885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8115B8-9C36-0290-236C-1BDA7CD84731}"/>
              </a:ext>
            </a:extLst>
          </p:cNvPr>
          <p:cNvSpPr txBox="1"/>
          <p:nvPr/>
        </p:nvSpPr>
        <p:spPr>
          <a:xfrm>
            <a:off x="838200" y="6430575"/>
            <a:ext cx="8391292" cy="276999"/>
          </a:xfrm>
          <a:prstGeom prst="rect">
            <a:avLst/>
          </a:prstGeom>
          <a:noFill/>
        </p:spPr>
        <p:txBody>
          <a:bodyPr wrap="square">
            <a:spAutoFit/>
          </a:bodyPr>
          <a:lstStyle/>
          <a:p>
            <a:r>
              <a:rPr lang="en-US" altLang="zh-CN" sz="1200" dirty="0"/>
              <a:t>GIF Source:</a:t>
            </a:r>
            <a:r>
              <a:rPr lang="zh-CN" altLang="en-US" sz="1200" dirty="0"/>
              <a:t> </a:t>
            </a:r>
            <a:r>
              <a:rPr lang="en-CN" sz="1200" dirty="0"/>
              <a:t>https://medium.com/@bijil.subhash/explainable-ai-diverse-counterfactual-explanations-dice-315f058c0364</a:t>
            </a:r>
          </a:p>
        </p:txBody>
      </p:sp>
      <p:sp>
        <p:nvSpPr>
          <p:cNvPr id="7" name="Title 1">
            <a:extLst>
              <a:ext uri="{FF2B5EF4-FFF2-40B4-BE49-F238E27FC236}">
                <a16:creationId xmlns:a16="http://schemas.microsoft.com/office/drawing/2014/main" id="{0E5F550A-3E00-5C60-8F75-13A2794E3354}"/>
              </a:ext>
            </a:extLst>
          </p:cNvPr>
          <p:cNvSpPr>
            <a:spLocks noGrp="1"/>
          </p:cNvSpPr>
          <p:nvPr>
            <p:ph type="title"/>
          </p:nvPr>
        </p:nvSpPr>
        <p:spPr>
          <a:xfrm>
            <a:off x="560614" y="24771"/>
            <a:ext cx="10515600" cy="1325563"/>
          </a:xfrm>
        </p:spPr>
        <p:txBody>
          <a:bodyPr>
            <a:normAutofit/>
          </a:bodyPr>
          <a:lstStyle/>
          <a:p>
            <a:r>
              <a:rPr lang="en-US" altLang="zh-CN">
                <a:solidFill>
                  <a:srgbClr val="AC8E68"/>
                </a:solidFill>
                <a:latin typeface="Arial" panose="020B0604020202020204" pitchFamily="34" charset="0"/>
                <a:ea typeface="+mn-ea"/>
                <a:cs typeface="Arial" panose="020B0604020202020204" pitchFamily="34" charset="0"/>
              </a:rPr>
              <a:t>Counterfactual</a:t>
            </a:r>
            <a:r>
              <a:rPr lang="zh-CN" altLang="en-US">
                <a:solidFill>
                  <a:srgbClr val="AC8E68"/>
                </a:solidFill>
                <a:latin typeface="Arial" panose="020B0604020202020204" pitchFamily="34" charset="0"/>
                <a:ea typeface="+mn-ea"/>
                <a:cs typeface="Arial" panose="020B0604020202020204" pitchFamily="34" charset="0"/>
              </a:rPr>
              <a:t> </a:t>
            </a:r>
            <a:r>
              <a:rPr lang="en-US" altLang="zh-CN">
                <a:solidFill>
                  <a:srgbClr val="AC8E68"/>
                </a:solidFill>
                <a:latin typeface="Arial" panose="020B0604020202020204" pitchFamily="34" charset="0"/>
                <a:ea typeface="+mn-ea"/>
                <a:cs typeface="Arial" panose="020B0604020202020204" pitchFamily="34" charset="0"/>
              </a:rPr>
              <a:t>explanation:</a:t>
            </a:r>
            <a:r>
              <a:rPr lang="zh-CN" altLang="en-US">
                <a:solidFill>
                  <a:srgbClr val="AC8E68"/>
                </a:solidFill>
                <a:latin typeface="Arial" panose="020B0604020202020204" pitchFamily="34" charset="0"/>
                <a:ea typeface="+mn-ea"/>
                <a:cs typeface="Arial" panose="020B0604020202020204" pitchFamily="34" charset="0"/>
              </a:rPr>
              <a:t> </a:t>
            </a:r>
            <a:r>
              <a:rPr lang="en-US" altLang="zh-CN">
                <a:solidFill>
                  <a:srgbClr val="AC8E68"/>
                </a:solidFill>
                <a:latin typeface="Arial" panose="020B0604020202020204" pitchFamily="34" charset="0"/>
                <a:ea typeface="+mn-ea"/>
                <a:cs typeface="Arial" panose="020B0604020202020204" pitchFamily="34" charset="0"/>
              </a:rPr>
              <a:t>visualization</a:t>
            </a:r>
            <a:endParaRPr lang="en-US">
              <a:solidFill>
                <a:srgbClr val="AC8E68"/>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88266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text on a white background&#10;&#10;Description automatically generated">
            <a:extLst>
              <a:ext uri="{FF2B5EF4-FFF2-40B4-BE49-F238E27FC236}">
                <a16:creationId xmlns:a16="http://schemas.microsoft.com/office/drawing/2014/main" id="{D60DDC39-F87E-4D21-B698-BCE2D4B2B844}"/>
              </a:ext>
            </a:extLst>
          </p:cNvPr>
          <p:cNvPicPr>
            <a:picLocks noChangeAspect="1"/>
          </p:cNvPicPr>
          <p:nvPr/>
        </p:nvPicPr>
        <p:blipFill>
          <a:blip r:embed="rId3"/>
          <a:stretch>
            <a:fillRect/>
          </a:stretch>
        </p:blipFill>
        <p:spPr>
          <a:xfrm>
            <a:off x="2323364" y="1363705"/>
            <a:ext cx="4510475" cy="65645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EECA14-A37E-E965-2BD5-C0B6DB3749C1}"/>
                  </a:ext>
                </a:extLst>
              </p:cNvPr>
              <p:cNvSpPr>
                <a:spLocks noGrp="1"/>
              </p:cNvSpPr>
              <p:nvPr>
                <p:ph idx="1"/>
              </p:nvPr>
            </p:nvSpPr>
            <p:spPr>
              <a:xfrm>
                <a:off x="439736" y="1132619"/>
                <a:ext cx="11536673" cy="4351338"/>
              </a:xfrm>
            </p:spPr>
            <p:txBody>
              <a:bodyPr>
                <a:normAutofit/>
              </a:bodyPr>
              <a:lstStyle/>
              <a:p>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Method by Wachter et al. </a:t>
                </a:r>
                <a:r>
                  <a:rPr lang="en-US" altLang="zh-CN" sz="2200" b="1" baseline="30000">
                    <a:latin typeface="Microsoft YaHei UI" panose="020B0503020204020204" pitchFamily="34" charset="-122"/>
                    <a:ea typeface="Microsoft YaHei UI" panose="020B0503020204020204" pitchFamily="34" charset="-122"/>
                    <a:cs typeface="Arial" panose="020B0604020202020204" pitchFamily="34" charset="0"/>
                  </a:rPr>
                  <a:t>[1]</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Minimize</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Algorithm:</a:t>
                </a:r>
              </a:p>
              <a:p>
                <a:pPr marL="1257300" lvl="2" indent="-342900">
                  <a:buFont typeface="+mj-lt"/>
                  <a:buAutoNum type="arabicParenR"/>
                </a:pP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Initialize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a</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counterfactual</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example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14:m>
                  <m:oMath xmlns:m="http://schemas.openxmlformats.org/officeDocument/2006/math">
                    <m:r>
                      <a:rPr lang="en-US" altLang="zh-CN" sz="1800" b="0" i="1">
                        <a:latin typeface="Cambria Math" panose="02040503050406030204" pitchFamily="18" charset="0"/>
                        <a:cs typeface="Arial" panose="020B0604020202020204" pitchFamily="34" charset="0"/>
                      </a:rPr>
                      <m:t>𝑥</m:t>
                    </m:r>
                    <m:r>
                      <a:rPr lang="en-US" altLang="zh-CN" sz="1800" b="0" i="1">
                        <a:latin typeface="Cambria Math" panose="02040503050406030204" pitchFamily="18" charset="0"/>
                        <a:cs typeface="Arial" panose="020B0604020202020204" pitchFamily="34" charset="0"/>
                      </a:rPr>
                      <m:t>′</m:t>
                    </m:r>
                  </m:oMath>
                </a14:m>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some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14:m>
                  <m:oMath xmlns:m="http://schemas.openxmlformats.org/officeDocument/2006/math">
                    <m:r>
                      <a:rPr lang="en-US" altLang="zh-CN" sz="1800" b="0" i="1">
                        <a:latin typeface="Cambria Math" panose="02040503050406030204" pitchFamily="18" charset="0"/>
                        <a:cs typeface="Arial" panose="020B0604020202020204" pitchFamily="34" charset="0"/>
                      </a:rPr>
                      <m:t>𝜆</m:t>
                    </m:r>
                  </m:oMath>
                </a14:m>
                <a:endParaRPr lang="en-US" altLang="zh-CN" sz="1800" b="0">
                  <a:latin typeface="Microsoft YaHei UI" panose="020B0503020204020204" pitchFamily="34" charset="-122"/>
                  <a:ea typeface="Microsoft YaHei UI" panose="020B0503020204020204" pitchFamily="34" charset="-122"/>
                  <a:cs typeface="Arial" panose="020B0604020202020204" pitchFamily="34" charset="0"/>
                </a:endParaRPr>
              </a:p>
              <a:p>
                <a:pPr marL="1257300" lvl="2" indent="-342900">
                  <a:buFont typeface="+mj-lt"/>
                  <a:buAutoNum type="arabicParenR"/>
                </a:pP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Optimize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14:m>
                  <m:oMath xmlns:m="http://schemas.openxmlformats.org/officeDocument/2006/math">
                    <m:r>
                      <a:rPr lang="en-US" altLang="zh-CN" sz="1800" b="0" i="1">
                        <a:latin typeface="Cambria Math" panose="02040503050406030204" pitchFamily="18" charset="0"/>
                        <a:cs typeface="Arial" panose="020B0604020202020204" pitchFamily="34" charset="0"/>
                      </a:rPr>
                      <m:t>𝑥</m:t>
                    </m:r>
                    <m:r>
                      <a:rPr lang="en-US" altLang="zh-CN" sz="1800" b="0" i="1">
                        <a:latin typeface="Cambria Math" panose="02040503050406030204" pitchFamily="18" charset="0"/>
                        <a:cs typeface="Arial" panose="020B0604020202020204" pitchFamily="34" charset="0"/>
                      </a:rPr>
                      <m:t>′</m:t>
                    </m:r>
                  </m:oMath>
                </a14:m>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by</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minimizing</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i="1">
                    <a:latin typeface="Microsoft YaHei UI" panose="020B0503020204020204" pitchFamily="34" charset="-122"/>
                    <a:ea typeface="Microsoft YaHei UI" panose="020B0503020204020204" pitchFamily="34" charset="-122"/>
                    <a:cs typeface="Times New Roman" panose="02020603050405020304" pitchFamily="18" charset="0"/>
                  </a:rPr>
                  <a:t>L</a:t>
                </a:r>
                <a:endParaRPr lang="en-US" altLang="zh-CN" sz="1800" b="0">
                  <a:latin typeface="Microsoft YaHei UI" panose="020B0503020204020204" pitchFamily="34" charset="-122"/>
                  <a:ea typeface="Microsoft YaHei UI" panose="020B0503020204020204" pitchFamily="34" charset="-122"/>
                  <a:cs typeface="Arial" panose="020B0604020202020204" pitchFamily="34" charset="0"/>
                </a:endParaRPr>
              </a:p>
              <a:p>
                <a:pPr marL="1257300" lvl="2" indent="-342900">
                  <a:buFont typeface="+mj-lt"/>
                  <a:buAutoNum type="arabicParenR"/>
                </a:pP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While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not</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satisfied</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increase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14:m>
                  <m:oMath xmlns:m="http://schemas.openxmlformats.org/officeDocument/2006/math">
                    <m:r>
                      <a:rPr lang="en-US" altLang="zh-CN" sz="1800" b="0" i="1">
                        <a:latin typeface="Cambria Math" panose="02040503050406030204" pitchFamily="18" charset="0"/>
                        <a:cs typeface="Arial" panose="020B0604020202020204" pitchFamily="34" charset="0"/>
                      </a:rPr>
                      <m:t>𝜆</m:t>
                    </m:r>
                  </m:oMath>
                </a14:m>
                <a:r>
                  <a:rPr lang="zh-CN" altLang="en-US" sz="1800" i="1">
                    <a:latin typeface="Microsoft YaHei UI" panose="020B0503020204020204" pitchFamily="34" charset="-122"/>
                    <a:ea typeface="Microsoft YaHei UI" panose="020B0503020204020204" pitchFamily="34" charset="-122"/>
                    <a:cs typeface="Times New Roman" panose="02020603050405020304" pitchFamily="18"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(so</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to</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focus</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more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on</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reducing</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the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first</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term)</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endParaRPr lang="en-US" altLang="zh-CN" sz="180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Does</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not</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consider</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reasonable</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data</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values</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and</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number</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of</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changed</a:t>
                </a:r>
                <a:r>
                  <a:rPr lang="zh-CN" altLang="en-US" sz="20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2000">
                    <a:latin typeface="Microsoft YaHei UI" panose="020B0503020204020204" pitchFamily="34" charset="-122"/>
                    <a:ea typeface="Microsoft YaHei UI" panose="020B0503020204020204" pitchFamily="34" charset="-122"/>
                    <a:cs typeface="Arial" panose="020B0604020202020204" pitchFamily="34" charset="0"/>
                  </a:rPr>
                  <a:t>features</a:t>
                </a:r>
                <a:endParaRPr lang="en-US" altLang="zh-CN" sz="2400">
                  <a:latin typeface="Microsoft YaHei UI" panose="020B0503020204020204" pitchFamily="34" charset="-122"/>
                  <a:ea typeface="Microsoft YaHei UI" panose="020B0503020204020204" pitchFamily="34" charset="-122"/>
                  <a:cs typeface="Arial" panose="020B0604020202020204" pitchFamily="34" charset="0"/>
                </a:endParaRPr>
              </a:p>
              <a:p>
                <a:r>
                  <a:rPr lang="en-US" altLang="zh-CN" sz="2200">
                    <a:latin typeface="Microsoft YaHei UI" panose="020B0503020204020204" pitchFamily="34" charset="-122"/>
                    <a:ea typeface="Microsoft YaHei UI" panose="020B0503020204020204" pitchFamily="34" charset="-122"/>
                    <a:cs typeface="Arial" panose="020B0604020202020204" pitchFamily="34" charset="0"/>
                  </a:rPr>
                  <a:t>Method by Dandl et al. </a:t>
                </a:r>
                <a:r>
                  <a:rPr lang="en-US" altLang="zh-CN" sz="2200" b="1" baseline="30000">
                    <a:latin typeface="Microsoft YaHei UI" panose="020B0503020204020204" pitchFamily="34" charset="-122"/>
                    <a:ea typeface="Microsoft YaHei UI" panose="020B0503020204020204" pitchFamily="34" charset="-122"/>
                    <a:cs typeface="Arial" panose="020B0604020202020204" pitchFamily="34" charset="0"/>
                  </a:rPr>
                  <a:t>[2]</a:t>
                </a:r>
              </a:p>
              <a:p>
                <a:pPr lvl="1">
                  <a:buFont typeface="Courier New" panose="02070309020205020404" pitchFamily="49" charset="0"/>
                  <a:buChar char="o"/>
                </a:pP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Minimizing</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multiple</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objectives</a:t>
                </a:r>
              </a:p>
              <a:p>
                <a:endParaRPr lang="en-US" altLang="zh-CN" sz="2200">
                  <a:latin typeface="Microsoft YaHei UI" panose="020B0503020204020204" pitchFamily="34" charset="-122"/>
                  <a:ea typeface="Microsoft YaHei UI" panose="020B0503020204020204" pitchFamily="34" charset="-122"/>
                  <a:cs typeface="Arial" panose="020B0604020202020204" pitchFamily="34" charset="0"/>
                </a:endParaRPr>
              </a:p>
              <a:p>
                <a:endParaRPr lang="en-US" altLang="zh-CN" sz="2400">
                  <a:latin typeface="Microsoft YaHei UI" panose="020B0503020204020204" pitchFamily="34" charset="-122"/>
                  <a:ea typeface="Microsoft YaHei UI" panose="020B0503020204020204" pitchFamily="34" charset="-122"/>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82EECA14-A37E-E965-2BD5-C0B6DB3749C1}"/>
                  </a:ext>
                </a:extLst>
              </p:cNvPr>
              <p:cNvSpPr>
                <a:spLocks noGrp="1" noRot="1" noChangeAspect="1" noMove="1" noResize="1" noEditPoints="1" noAdjustHandles="1" noChangeArrowheads="1" noChangeShapeType="1" noTextEdit="1"/>
              </p:cNvSpPr>
              <p:nvPr>
                <p:ph idx="1"/>
              </p:nvPr>
            </p:nvSpPr>
            <p:spPr>
              <a:xfrm>
                <a:off x="439736" y="1132619"/>
                <a:ext cx="11536673" cy="4351338"/>
              </a:xfrm>
              <a:blipFill>
                <a:blip r:embed="rId4"/>
                <a:stretch>
                  <a:fillRect l="-549" t="-1744"/>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611DB0D4-B1CC-3EAF-6858-94D02AD4FB48}"/>
              </a:ext>
            </a:extLst>
          </p:cNvPr>
          <p:cNvPicPr>
            <a:picLocks noChangeAspect="1"/>
          </p:cNvPicPr>
          <p:nvPr/>
        </p:nvPicPr>
        <p:blipFill>
          <a:blip r:embed="rId5"/>
          <a:stretch>
            <a:fillRect/>
          </a:stretch>
        </p:blipFill>
        <p:spPr>
          <a:xfrm>
            <a:off x="3984006" y="2792689"/>
            <a:ext cx="1460500" cy="279400"/>
          </a:xfrm>
          <a:prstGeom prst="rect">
            <a:avLst/>
          </a:prstGeom>
        </p:spPr>
      </p:pic>
      <p:pic>
        <p:nvPicPr>
          <p:cNvPr id="10" name="Picture 9">
            <a:extLst>
              <a:ext uri="{FF2B5EF4-FFF2-40B4-BE49-F238E27FC236}">
                <a16:creationId xmlns:a16="http://schemas.microsoft.com/office/drawing/2014/main" id="{238DD125-8269-67F9-47A2-FCB065D6FD75}"/>
              </a:ext>
            </a:extLst>
          </p:cNvPr>
          <p:cNvPicPr>
            <a:picLocks noChangeAspect="1"/>
          </p:cNvPicPr>
          <p:nvPr/>
        </p:nvPicPr>
        <p:blipFill>
          <a:blip r:embed="rId6"/>
          <a:stretch>
            <a:fillRect/>
          </a:stretch>
        </p:blipFill>
        <p:spPr>
          <a:xfrm>
            <a:off x="4603056" y="3739285"/>
            <a:ext cx="7416800" cy="520700"/>
          </a:xfrm>
          <a:prstGeom prst="rect">
            <a:avLst/>
          </a:prstGeom>
        </p:spPr>
      </p:pic>
      <p:pic>
        <p:nvPicPr>
          <p:cNvPr id="12" name="Picture 11" descr="A mathematical equation with numbers and symbols&#10;&#10;Description automatically generated">
            <a:extLst>
              <a:ext uri="{FF2B5EF4-FFF2-40B4-BE49-F238E27FC236}">
                <a16:creationId xmlns:a16="http://schemas.microsoft.com/office/drawing/2014/main" id="{ABCF4443-CDCC-4094-7FD9-C3EB92FB894C}"/>
              </a:ext>
            </a:extLst>
          </p:cNvPr>
          <p:cNvPicPr>
            <a:picLocks noChangeAspect="1"/>
          </p:cNvPicPr>
          <p:nvPr/>
        </p:nvPicPr>
        <p:blipFill>
          <a:blip r:embed="rId7"/>
          <a:stretch>
            <a:fillRect/>
          </a:stretch>
        </p:blipFill>
        <p:spPr>
          <a:xfrm>
            <a:off x="1682889" y="5223161"/>
            <a:ext cx="3491122" cy="798623"/>
          </a:xfrm>
          <a:prstGeom prst="rect">
            <a:avLst/>
          </a:prstGeom>
        </p:spPr>
      </p:pic>
      <p:pic>
        <p:nvPicPr>
          <p:cNvPr id="14" name="Picture 13" descr="A black math equation&#10;&#10;Description automatically generated with medium confidence">
            <a:extLst>
              <a:ext uri="{FF2B5EF4-FFF2-40B4-BE49-F238E27FC236}">
                <a16:creationId xmlns:a16="http://schemas.microsoft.com/office/drawing/2014/main" id="{A3A4F95A-8ED9-C101-910E-C138AC81C56B}"/>
              </a:ext>
            </a:extLst>
          </p:cNvPr>
          <p:cNvPicPr>
            <a:picLocks noChangeAspect="1"/>
          </p:cNvPicPr>
          <p:nvPr/>
        </p:nvPicPr>
        <p:blipFill>
          <a:blip r:embed="rId8"/>
          <a:stretch>
            <a:fillRect/>
          </a:stretch>
        </p:blipFill>
        <p:spPr>
          <a:xfrm>
            <a:off x="1786752" y="4403419"/>
            <a:ext cx="3657754" cy="803507"/>
          </a:xfrm>
          <a:prstGeom prst="rect">
            <a:avLst/>
          </a:prstGeom>
        </p:spPr>
      </p:pic>
      <p:sp>
        <p:nvSpPr>
          <p:cNvPr id="15" name="TextBox 14">
            <a:extLst>
              <a:ext uri="{FF2B5EF4-FFF2-40B4-BE49-F238E27FC236}">
                <a16:creationId xmlns:a16="http://schemas.microsoft.com/office/drawing/2014/main" id="{F8245D37-510A-BEEC-3F81-66A1235EDEAE}"/>
              </a:ext>
            </a:extLst>
          </p:cNvPr>
          <p:cNvSpPr txBox="1"/>
          <p:nvPr/>
        </p:nvSpPr>
        <p:spPr>
          <a:xfrm>
            <a:off x="5715000" y="5223161"/>
            <a:ext cx="3951916" cy="646331"/>
          </a:xfrm>
          <a:prstGeom prst="rect">
            <a:avLst/>
          </a:prstGeom>
          <a:noFill/>
        </p:spPr>
        <p:txBody>
          <a:bodyPr wrap="none" rtlCol="0">
            <a:spAutoFit/>
          </a:bodyPr>
          <a:lstStyle/>
          <a:p>
            <a:r>
              <a:rPr lang="en-US" altLang="zh-CN"/>
              <a:t>Close</a:t>
            </a:r>
            <a:r>
              <a:rPr lang="zh-CN" altLang="en-US"/>
              <a:t> </a:t>
            </a:r>
            <a:r>
              <a:rPr lang="en-US" altLang="zh-CN"/>
              <a:t>to</a:t>
            </a:r>
            <a:r>
              <a:rPr lang="zh-CN" altLang="en-US"/>
              <a:t> </a:t>
            </a:r>
            <a:r>
              <a:rPr lang="en-US" altLang="zh-CN"/>
              <a:t>the</a:t>
            </a:r>
            <a:r>
              <a:rPr lang="zh-CN" altLang="en-US"/>
              <a:t> </a:t>
            </a:r>
            <a:r>
              <a:rPr lang="en-US" altLang="zh-CN"/>
              <a:t>most</a:t>
            </a:r>
            <a:r>
              <a:rPr lang="zh-CN" altLang="en-US"/>
              <a:t> </a:t>
            </a:r>
            <a:r>
              <a:rPr lang="en-US" altLang="zh-CN"/>
              <a:t>similar</a:t>
            </a:r>
            <a:r>
              <a:rPr lang="zh-CN" altLang="en-US"/>
              <a:t> </a:t>
            </a:r>
            <a:r>
              <a:rPr lang="en-US" altLang="zh-CN"/>
              <a:t>observed</a:t>
            </a:r>
            <a:r>
              <a:rPr lang="zh-CN" altLang="en-US"/>
              <a:t> </a:t>
            </a:r>
            <a:r>
              <a:rPr lang="en-US" altLang="zh-CN"/>
              <a:t>data,</a:t>
            </a:r>
          </a:p>
          <a:p>
            <a:r>
              <a:rPr lang="en-US" altLang="zh-CN"/>
              <a:t>making</a:t>
            </a:r>
            <a:r>
              <a:rPr lang="zh-CN" altLang="en-US"/>
              <a:t> </a:t>
            </a:r>
            <a:r>
              <a:rPr lang="en-US" altLang="zh-CN"/>
              <a:t>counterfactual</a:t>
            </a:r>
            <a:r>
              <a:rPr lang="zh-CN" altLang="en-US"/>
              <a:t> </a:t>
            </a:r>
            <a:r>
              <a:rPr lang="en-US" altLang="zh-CN"/>
              <a:t>realistic.</a:t>
            </a:r>
            <a:endParaRPr lang="en-CN"/>
          </a:p>
        </p:txBody>
      </p:sp>
      <p:sp>
        <p:nvSpPr>
          <p:cNvPr id="16" name="TextBox 15">
            <a:extLst>
              <a:ext uri="{FF2B5EF4-FFF2-40B4-BE49-F238E27FC236}">
                <a16:creationId xmlns:a16="http://schemas.microsoft.com/office/drawing/2014/main" id="{3ED90F6B-A8CF-6EB3-BB02-F8A760861DE5}"/>
              </a:ext>
            </a:extLst>
          </p:cNvPr>
          <p:cNvSpPr txBox="1"/>
          <p:nvPr/>
        </p:nvSpPr>
        <p:spPr>
          <a:xfrm>
            <a:off x="5715000" y="4477961"/>
            <a:ext cx="4535216" cy="646331"/>
          </a:xfrm>
          <a:prstGeom prst="rect">
            <a:avLst/>
          </a:prstGeom>
          <a:noFill/>
        </p:spPr>
        <p:txBody>
          <a:bodyPr wrap="none" rtlCol="0">
            <a:spAutoFit/>
          </a:bodyPr>
          <a:lstStyle/>
          <a:p>
            <a:r>
              <a:rPr lang="en-US" altLang="zh-CN"/>
              <a:t>Change</a:t>
            </a:r>
            <a:r>
              <a:rPr lang="zh-CN" altLang="en-US"/>
              <a:t> </a:t>
            </a:r>
            <a:r>
              <a:rPr lang="en-US" altLang="zh-CN"/>
              <a:t>as</a:t>
            </a:r>
            <a:r>
              <a:rPr lang="zh-CN" altLang="en-US"/>
              <a:t> </a:t>
            </a:r>
            <a:r>
              <a:rPr lang="en-US" altLang="zh-CN"/>
              <a:t>less</a:t>
            </a:r>
            <a:r>
              <a:rPr lang="zh-CN" altLang="en-US"/>
              <a:t> </a:t>
            </a:r>
            <a:r>
              <a:rPr lang="en-US" altLang="zh-CN"/>
              <a:t>number</a:t>
            </a:r>
            <a:r>
              <a:rPr lang="zh-CN" altLang="en-US"/>
              <a:t> </a:t>
            </a:r>
            <a:r>
              <a:rPr lang="en-US" altLang="zh-CN"/>
              <a:t>of</a:t>
            </a:r>
            <a:r>
              <a:rPr lang="zh-CN" altLang="en-US"/>
              <a:t> </a:t>
            </a:r>
            <a:r>
              <a:rPr lang="en-US" altLang="zh-CN"/>
              <a:t>features</a:t>
            </a:r>
            <a:r>
              <a:rPr lang="zh-CN" altLang="en-US"/>
              <a:t> </a:t>
            </a:r>
            <a:r>
              <a:rPr lang="en-US" altLang="zh-CN"/>
              <a:t>as</a:t>
            </a:r>
            <a:r>
              <a:rPr lang="zh-CN" altLang="en-US"/>
              <a:t> </a:t>
            </a:r>
            <a:r>
              <a:rPr lang="en-US" altLang="zh-CN"/>
              <a:t>possible,</a:t>
            </a:r>
          </a:p>
          <a:p>
            <a:r>
              <a:rPr lang="en-US" altLang="zh-CN"/>
              <a:t>so</a:t>
            </a:r>
            <a:r>
              <a:rPr lang="zh-CN" altLang="en-US"/>
              <a:t> </a:t>
            </a:r>
            <a:r>
              <a:rPr lang="en-US" altLang="zh-CN"/>
              <a:t>that</a:t>
            </a:r>
            <a:r>
              <a:rPr lang="zh-CN" altLang="en-US"/>
              <a:t> </a:t>
            </a:r>
            <a:r>
              <a:rPr lang="en-US" altLang="zh-CN"/>
              <a:t>the</a:t>
            </a:r>
            <a:r>
              <a:rPr lang="zh-CN" altLang="en-US"/>
              <a:t> </a:t>
            </a:r>
            <a:r>
              <a:rPr lang="en-US" altLang="zh-CN"/>
              <a:t>change</a:t>
            </a:r>
            <a:r>
              <a:rPr lang="zh-CN" altLang="en-US"/>
              <a:t> </a:t>
            </a:r>
            <a:r>
              <a:rPr lang="en-US" altLang="zh-CN"/>
              <a:t>is</a:t>
            </a:r>
            <a:r>
              <a:rPr lang="zh-CN" altLang="en-US"/>
              <a:t> </a:t>
            </a:r>
            <a:r>
              <a:rPr lang="en-US" altLang="zh-CN"/>
              <a:t>feasible.</a:t>
            </a:r>
          </a:p>
        </p:txBody>
      </p:sp>
      <p:sp>
        <p:nvSpPr>
          <p:cNvPr id="18" name="TextBox 17">
            <a:extLst>
              <a:ext uri="{FF2B5EF4-FFF2-40B4-BE49-F238E27FC236}">
                <a16:creationId xmlns:a16="http://schemas.microsoft.com/office/drawing/2014/main" id="{57AB8FF0-143B-5773-E82C-2B8FEE647129}"/>
              </a:ext>
            </a:extLst>
          </p:cNvPr>
          <p:cNvSpPr txBox="1"/>
          <p:nvPr/>
        </p:nvSpPr>
        <p:spPr>
          <a:xfrm>
            <a:off x="172144" y="6291526"/>
            <a:ext cx="11847712" cy="461665"/>
          </a:xfrm>
          <a:prstGeom prst="rect">
            <a:avLst/>
          </a:prstGeom>
          <a:noFill/>
        </p:spPr>
        <p:txBody>
          <a:bodyPr wrap="square">
            <a:spAutoFit/>
          </a:bodyPr>
          <a:lstStyle/>
          <a:p>
            <a:r>
              <a:rPr lang="en-US" altLang="zh-CN" sz="1200" b="0" i="0" dirty="0">
                <a:solidFill>
                  <a:srgbClr val="333333"/>
                </a:solidFill>
                <a:effectLst/>
                <a:highlight>
                  <a:srgbClr val="FFFFFF"/>
                </a:highlight>
                <a:latin typeface="Helvetica Neue" panose="02000503000000020004" pitchFamily="2" charset="0"/>
              </a:rPr>
              <a:t>[1]</a:t>
            </a:r>
            <a:r>
              <a:rPr lang="zh-CN" altLang="en-US" sz="1200" b="0" i="0" dirty="0">
                <a:solidFill>
                  <a:srgbClr val="333333"/>
                </a:solidFill>
                <a:effectLst/>
                <a:highlight>
                  <a:srgbClr val="FFFFFF"/>
                </a:highlight>
                <a:latin typeface="Helvetica Neue" panose="02000503000000020004" pitchFamily="2" charset="0"/>
              </a:rPr>
              <a:t> </a:t>
            </a:r>
            <a:r>
              <a:rPr lang="en-US" sz="1200" b="0" i="0" dirty="0">
                <a:solidFill>
                  <a:srgbClr val="333333"/>
                </a:solidFill>
                <a:effectLst/>
                <a:highlight>
                  <a:srgbClr val="FFFFFF"/>
                </a:highlight>
                <a:latin typeface="Helvetica Neue" panose="02000503000000020004" pitchFamily="2" charset="0"/>
              </a:rPr>
              <a:t>Counterfactual explanations without opening the black box: Automated decisions and the GDPR</a:t>
            </a:r>
            <a:r>
              <a:rPr lang="en-US" sz="1200" dirty="0">
                <a:solidFill>
                  <a:srgbClr val="333333"/>
                </a:solidFill>
                <a:highlight>
                  <a:srgbClr val="FFFFFF"/>
                </a:highlight>
                <a:latin typeface="Helvetica Neue" panose="02000503000000020004" pitchFamily="2" charset="0"/>
              </a:rPr>
              <a:t>. Wachter Sandra, etc. 2017.</a:t>
            </a:r>
            <a:endParaRPr lang="en-US" sz="1200" b="0" i="0" dirty="0">
              <a:solidFill>
                <a:srgbClr val="333333"/>
              </a:solidFill>
              <a:effectLst/>
              <a:highlight>
                <a:srgbClr val="FFFFFF"/>
              </a:highlight>
              <a:latin typeface="Helvetica Neue" panose="02000503000000020004" pitchFamily="2" charset="0"/>
            </a:endParaRPr>
          </a:p>
          <a:p>
            <a:r>
              <a:rPr lang="en-US" altLang="zh-CN" sz="1200" dirty="0">
                <a:solidFill>
                  <a:srgbClr val="333333"/>
                </a:solidFill>
                <a:highlight>
                  <a:srgbClr val="FFFFFF"/>
                </a:highlight>
                <a:latin typeface="Helvetica Neue" panose="02000503000000020004" pitchFamily="2" charset="0"/>
              </a:rPr>
              <a:t>[2] </a:t>
            </a:r>
            <a:r>
              <a:rPr lang="en-US" sz="1200" b="0" i="0" dirty="0">
                <a:solidFill>
                  <a:srgbClr val="333333"/>
                </a:solidFill>
                <a:effectLst/>
                <a:highlight>
                  <a:srgbClr val="FFFFFF"/>
                </a:highlight>
                <a:latin typeface="Helvetica Neue" panose="02000503000000020004" pitchFamily="2" charset="0"/>
              </a:rPr>
              <a:t>Multi-objective counterfactual </a:t>
            </a:r>
            <a:r>
              <a:rPr lang="en-US" sz="1200" dirty="0">
                <a:solidFill>
                  <a:srgbClr val="333333"/>
                </a:solidFill>
                <a:highlight>
                  <a:srgbClr val="FFFFFF"/>
                </a:highlight>
                <a:latin typeface="Helvetica Neue" panose="02000503000000020004" pitchFamily="2" charset="0"/>
              </a:rPr>
              <a:t>explanations. </a:t>
            </a:r>
            <a:r>
              <a:rPr lang="en-US" sz="1200" dirty="0" err="1">
                <a:solidFill>
                  <a:srgbClr val="333333"/>
                </a:solidFill>
                <a:highlight>
                  <a:srgbClr val="FFFFFF"/>
                </a:highlight>
                <a:latin typeface="Helvetica Neue" panose="02000503000000020004" pitchFamily="2" charset="0"/>
              </a:rPr>
              <a:t>Dandl</a:t>
            </a:r>
            <a:r>
              <a:rPr lang="en-US" sz="1200" dirty="0">
                <a:solidFill>
                  <a:srgbClr val="333333"/>
                </a:solidFill>
                <a:highlight>
                  <a:srgbClr val="FFFFFF"/>
                </a:highlight>
                <a:latin typeface="Helvetica Neue" panose="02000503000000020004" pitchFamily="2" charset="0"/>
              </a:rPr>
              <a:t> Susanne, etc. </a:t>
            </a:r>
            <a:r>
              <a:rPr lang="en-US" sz="1200" b="0" i="0" dirty="0">
                <a:solidFill>
                  <a:srgbClr val="333333"/>
                </a:solidFill>
                <a:effectLst/>
                <a:highlight>
                  <a:srgbClr val="FFFFFF"/>
                </a:highlight>
                <a:latin typeface="Helvetica Neue" panose="02000503000000020004" pitchFamily="2" charset="0"/>
              </a:rPr>
              <a:t>2020.</a:t>
            </a:r>
          </a:p>
        </p:txBody>
      </p:sp>
      <p:sp>
        <p:nvSpPr>
          <p:cNvPr id="6" name="Title 1">
            <a:extLst>
              <a:ext uri="{FF2B5EF4-FFF2-40B4-BE49-F238E27FC236}">
                <a16:creationId xmlns:a16="http://schemas.microsoft.com/office/drawing/2014/main" id="{B859FE36-745D-0E28-494D-367A486A643F}"/>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Counterfactual</a:t>
            </a:r>
            <a:r>
              <a:rPr lang="zh-CN" altLang="en-US">
                <a:solidFill>
                  <a:srgbClr val="AC8E68"/>
                </a:solidFill>
                <a:latin typeface="Arial" panose="020B0604020202020204" pitchFamily="34" charset="0"/>
                <a:cs typeface="Arial" panose="020B0604020202020204" pitchFamily="34" charset="0"/>
              </a:rPr>
              <a:t> </a:t>
            </a:r>
            <a:r>
              <a:rPr lang="en-US" altLang="zh-CN">
                <a:solidFill>
                  <a:srgbClr val="AC8E68"/>
                </a:solidFill>
                <a:latin typeface="Arial" panose="020B0604020202020204" pitchFamily="34" charset="0"/>
                <a:cs typeface="Arial" panose="020B0604020202020204" pitchFamily="34" charset="0"/>
              </a:rPr>
              <a:t>explanation:</a:t>
            </a:r>
            <a:r>
              <a:rPr lang="zh-CN" altLang="en-US">
                <a:solidFill>
                  <a:srgbClr val="AC8E68"/>
                </a:solidFill>
                <a:latin typeface="Arial" panose="020B0604020202020204" pitchFamily="34" charset="0"/>
                <a:cs typeface="Arial" panose="020B0604020202020204" pitchFamily="34" charset="0"/>
              </a:rPr>
              <a:t> </a:t>
            </a:r>
            <a:r>
              <a:rPr lang="en-US" altLang="zh-CN">
                <a:solidFill>
                  <a:srgbClr val="AC8E68"/>
                </a:solidFill>
                <a:latin typeface="Arial" panose="020B0604020202020204" pitchFamily="34" charset="0"/>
                <a:cs typeface="Arial" panose="020B0604020202020204" pitchFamily="34" charset="0"/>
              </a:rPr>
              <a:t>optimization</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4107634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phone&#10;&#10;Description automatically generated">
            <a:extLst>
              <a:ext uri="{FF2B5EF4-FFF2-40B4-BE49-F238E27FC236}">
                <a16:creationId xmlns:a16="http://schemas.microsoft.com/office/drawing/2014/main" id="{DC82D898-B925-186F-EBE5-2DDC6C8FD5D0}"/>
              </a:ext>
            </a:extLst>
          </p:cNvPr>
          <p:cNvPicPr>
            <a:picLocks noChangeAspect="1"/>
          </p:cNvPicPr>
          <p:nvPr/>
        </p:nvPicPr>
        <p:blipFill>
          <a:blip r:embed="rId2"/>
          <a:stretch>
            <a:fillRect/>
          </a:stretch>
        </p:blipFill>
        <p:spPr>
          <a:xfrm>
            <a:off x="1711869" y="1172951"/>
            <a:ext cx="7772400" cy="968156"/>
          </a:xfrm>
          <a:prstGeom prst="rect">
            <a:avLst/>
          </a:prstGeom>
        </p:spPr>
      </p:pic>
      <p:pic>
        <p:nvPicPr>
          <p:cNvPr id="9" name="Picture 8" descr="A screenshot of a graph&#10;&#10;Description automatically generated">
            <a:extLst>
              <a:ext uri="{FF2B5EF4-FFF2-40B4-BE49-F238E27FC236}">
                <a16:creationId xmlns:a16="http://schemas.microsoft.com/office/drawing/2014/main" id="{963BEFE9-492A-1F1A-AA71-59E7853B6798}"/>
              </a:ext>
            </a:extLst>
          </p:cNvPr>
          <p:cNvPicPr>
            <a:picLocks noChangeAspect="1"/>
          </p:cNvPicPr>
          <p:nvPr/>
        </p:nvPicPr>
        <p:blipFill>
          <a:blip r:embed="rId3"/>
          <a:stretch>
            <a:fillRect/>
          </a:stretch>
        </p:blipFill>
        <p:spPr>
          <a:xfrm>
            <a:off x="2057556" y="2545250"/>
            <a:ext cx="7287165" cy="434328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1B3DB6-5A64-A80F-540D-27DEB7CC6494}"/>
                  </a:ext>
                </a:extLst>
              </p:cNvPr>
              <p:cNvSpPr txBox="1"/>
              <p:nvPr/>
            </p:nvSpPr>
            <p:spPr>
              <a:xfrm>
                <a:off x="555195" y="1437873"/>
                <a:ext cx="1050800" cy="430887"/>
              </a:xfrm>
              <a:prstGeom prst="rect">
                <a:avLst/>
              </a:prstGeom>
              <a:noFill/>
            </p:spPr>
            <p:txBody>
              <a:bodyPr wrap="none" rtlCol="0">
                <a:spAutoFit/>
              </a:bodyPr>
              <a:lstStyle/>
              <a:p>
                <a:r>
                  <a:rPr lang="en-US" altLang="zh-CN" sz="2200">
                    <a:latin typeface="Arial" panose="020B0604020202020204" pitchFamily="34" charset="0"/>
                    <a:cs typeface="Arial" panose="020B0604020202020204" pitchFamily="34" charset="0"/>
                  </a:rPr>
                  <a:t>Input</a:t>
                </a:r>
                <a:r>
                  <a:rPr lang="zh-CN" altLang="en-US" sz="2200">
                    <a:latin typeface="Arial" panose="020B0604020202020204" pitchFamily="34" charset="0"/>
                    <a:cs typeface="Arial" panose="020B0604020202020204" pitchFamily="34" charset="0"/>
                  </a:rPr>
                  <a:t> </a:t>
                </a:r>
                <a14:m>
                  <m:oMath xmlns:m="http://schemas.openxmlformats.org/officeDocument/2006/math">
                    <m:r>
                      <a:rPr lang="en-US" altLang="zh-CN" sz="2200" i="1">
                        <a:latin typeface="Cambria Math" panose="02040503050406030204" pitchFamily="18" charset="0"/>
                      </a:rPr>
                      <m:t>𝑥</m:t>
                    </m:r>
                  </m:oMath>
                </a14:m>
                <a:endParaRPr lang="en-CN" sz="2200">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AB1B3DB6-5A64-A80F-540D-27DEB7CC6494}"/>
                  </a:ext>
                </a:extLst>
              </p:cNvPr>
              <p:cNvSpPr txBox="1">
                <a:spLocks noRot="1" noChangeAspect="1" noMove="1" noResize="1" noEditPoints="1" noAdjustHandles="1" noChangeArrowheads="1" noChangeShapeType="1" noTextEdit="1"/>
              </p:cNvSpPr>
              <p:nvPr/>
            </p:nvSpPr>
            <p:spPr>
              <a:xfrm>
                <a:off x="555195" y="1437873"/>
                <a:ext cx="1050800" cy="430887"/>
              </a:xfrm>
              <a:prstGeom prst="rect">
                <a:avLst/>
              </a:prstGeom>
              <a:blipFill>
                <a:blip r:embed="rId4"/>
                <a:stretch>
                  <a:fillRect l="-7143" t="-11429" b="-22857"/>
                </a:stretch>
              </a:blipFill>
            </p:spPr>
            <p:txBody>
              <a:bodyPr/>
              <a:lstStyle/>
              <a:p>
                <a:r>
                  <a:rPr lang="en-CN">
                    <a:noFill/>
                  </a:rPr>
                  <a:t> </a:t>
                </a:r>
              </a:p>
            </p:txBody>
          </p:sp>
        </mc:Fallback>
      </mc:AlternateContent>
      <p:sp>
        <p:nvSpPr>
          <p:cNvPr id="12" name="TextBox 11">
            <a:extLst>
              <a:ext uri="{FF2B5EF4-FFF2-40B4-BE49-F238E27FC236}">
                <a16:creationId xmlns:a16="http://schemas.microsoft.com/office/drawing/2014/main" id="{B7D65086-6D2F-91A7-B24F-0EC958ACA276}"/>
              </a:ext>
            </a:extLst>
          </p:cNvPr>
          <p:cNvSpPr txBox="1"/>
          <p:nvPr/>
        </p:nvSpPr>
        <p:spPr>
          <a:xfrm>
            <a:off x="9615116" y="1273056"/>
            <a:ext cx="2428870" cy="769441"/>
          </a:xfrm>
          <a:prstGeom prst="rect">
            <a:avLst/>
          </a:prstGeom>
          <a:noFill/>
        </p:spPr>
        <p:txBody>
          <a:bodyPr wrap="none" rtlCol="0">
            <a:spAutoFit/>
          </a:bodyPr>
          <a:lstStyle/>
          <a:p>
            <a:r>
              <a:rPr lang="en-US" altLang="zh-CN" sz="2200">
                <a:latin typeface="Arial" panose="020B0604020202020204" pitchFamily="34" charset="0"/>
                <a:cs typeface="Arial" panose="020B0604020202020204" pitchFamily="34" charset="0"/>
              </a:rPr>
              <a:t>Approval</a:t>
            </a:r>
          </a:p>
          <a:p>
            <a:r>
              <a:rPr lang="en-US" sz="2200">
                <a:latin typeface="Arial" panose="020B0604020202020204" pitchFamily="34" charset="0"/>
                <a:cs typeface="Arial" panose="020B0604020202020204" pitchFamily="34" charset="0"/>
              </a:rPr>
              <a:t>probability 24.2 %</a:t>
            </a:r>
            <a:endParaRPr lang="en-CN" sz="22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92B893-CADA-3F93-B688-A6AA23F222C9}"/>
                  </a:ext>
                </a:extLst>
              </p:cNvPr>
              <p:cNvSpPr txBox="1"/>
              <p:nvPr/>
            </p:nvSpPr>
            <p:spPr>
              <a:xfrm>
                <a:off x="0" y="4241950"/>
                <a:ext cx="2152185" cy="646331"/>
              </a:xfrm>
              <a:prstGeom prst="rect">
                <a:avLst/>
              </a:prstGeom>
              <a:noFill/>
            </p:spPr>
            <p:txBody>
              <a:bodyPr wrap="square">
                <a:spAutoFit/>
              </a:bodyPr>
              <a:lstStyle/>
              <a:p>
                <a:r>
                  <a:rPr lang="en-US" altLang="zh-CN" sz="1800">
                    <a:latin typeface="Arial" panose="020B0604020202020204" pitchFamily="34" charset="0"/>
                    <a:cs typeface="Arial" panose="020B0604020202020204" pitchFamily="34" charset="0"/>
                  </a:rPr>
                  <a:t>Diverse</a:t>
                </a:r>
                <a:r>
                  <a:rPr lang="zh-CN" altLang="en-US" sz="1800">
                    <a:latin typeface="Arial" panose="020B0604020202020204" pitchFamily="34" charset="0"/>
                    <a:cs typeface="Arial" panose="020B0604020202020204" pitchFamily="34" charset="0"/>
                  </a:rPr>
                  <a:t> </a:t>
                </a:r>
                <a:r>
                  <a:rPr lang="en-US" altLang="zh-CN" sz="1800">
                    <a:latin typeface="Arial" panose="020B0604020202020204" pitchFamily="34" charset="0"/>
                    <a:cs typeface="Arial" panose="020B0604020202020204" pitchFamily="34" charset="0"/>
                  </a:rPr>
                  <a:t>multiple</a:t>
                </a:r>
              </a:p>
              <a:p>
                <a:r>
                  <a:rPr lang="en-US" altLang="zh-CN" sz="1800">
                    <a:latin typeface="Arial" panose="020B0604020202020204" pitchFamily="34" charset="0"/>
                    <a:cs typeface="Arial" panose="020B0604020202020204" pitchFamily="34" charset="0"/>
                  </a:rPr>
                  <a:t>Counterfactuals</a:t>
                </a:r>
                <a:r>
                  <a:rPr lang="zh-CN" altLang="en-US" sz="1800">
                    <a:latin typeface="Arial" panose="020B0604020202020204" pitchFamily="34" charset="0"/>
                    <a:cs typeface="Arial" panose="020B0604020202020204" pitchFamily="34" charset="0"/>
                  </a:rPr>
                  <a:t> </a:t>
                </a:r>
                <a14:m>
                  <m:oMath xmlns:m="http://schemas.openxmlformats.org/officeDocument/2006/math">
                    <m:r>
                      <a:rPr lang="en-US" altLang="zh-CN" sz="1800" b="0" i="1">
                        <a:latin typeface="Cambria Math" panose="02040503050406030204" pitchFamily="18" charset="0"/>
                      </a:rPr>
                      <m:t>𝑥</m:t>
                    </m:r>
                    <m:r>
                      <a:rPr lang="en-US" altLang="zh-CN" sz="1800" b="0" i="1">
                        <a:latin typeface="Cambria Math" panose="02040503050406030204" pitchFamily="18" charset="0"/>
                      </a:rPr>
                      <m:t>′</m:t>
                    </m:r>
                  </m:oMath>
                </a14:m>
                <a:endParaRPr lang="en-CN" sz="180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F592B893-CADA-3F93-B688-A6AA23F222C9}"/>
                  </a:ext>
                </a:extLst>
              </p:cNvPr>
              <p:cNvSpPr txBox="1">
                <a:spLocks noRot="1" noChangeAspect="1" noMove="1" noResize="1" noEditPoints="1" noAdjustHandles="1" noChangeArrowheads="1" noChangeShapeType="1" noTextEdit="1"/>
              </p:cNvSpPr>
              <p:nvPr/>
            </p:nvSpPr>
            <p:spPr>
              <a:xfrm>
                <a:off x="0" y="4241950"/>
                <a:ext cx="2152185" cy="646331"/>
              </a:xfrm>
              <a:prstGeom prst="rect">
                <a:avLst/>
              </a:prstGeom>
              <a:blipFill>
                <a:blip r:embed="rId5"/>
                <a:stretch>
                  <a:fillRect l="-2353" t="-5882" b="-13725"/>
                </a:stretch>
              </a:blipFill>
            </p:spPr>
            <p:txBody>
              <a:bodyPr/>
              <a:lstStyle/>
              <a:p>
                <a:r>
                  <a:rPr lang="en-CN">
                    <a:noFill/>
                  </a:rPr>
                  <a:t> </a:t>
                </a:r>
              </a:p>
            </p:txBody>
          </p:sp>
        </mc:Fallback>
      </mc:AlternateContent>
      <p:sp>
        <p:nvSpPr>
          <p:cNvPr id="16" name="TextBox 15">
            <a:extLst>
              <a:ext uri="{FF2B5EF4-FFF2-40B4-BE49-F238E27FC236}">
                <a16:creationId xmlns:a16="http://schemas.microsoft.com/office/drawing/2014/main" id="{36DE20E6-5658-C000-B217-4990DEE39EBC}"/>
              </a:ext>
            </a:extLst>
          </p:cNvPr>
          <p:cNvSpPr txBox="1"/>
          <p:nvPr/>
        </p:nvSpPr>
        <p:spPr>
          <a:xfrm>
            <a:off x="8395988" y="2024140"/>
            <a:ext cx="1229421" cy="584775"/>
          </a:xfrm>
          <a:prstGeom prst="rect">
            <a:avLst/>
          </a:prstGeom>
          <a:noFill/>
        </p:spPr>
        <p:txBody>
          <a:bodyPr wrap="square">
            <a:spAutoFit/>
          </a:bodyPr>
          <a:lstStyle/>
          <a:p>
            <a:r>
              <a:rPr lang="en-US" altLang="zh-CN" sz="1600">
                <a:latin typeface="Arial" panose="020B0604020202020204" pitchFamily="34" charset="0"/>
                <a:cs typeface="Arial" panose="020B0604020202020204" pitchFamily="34" charset="0"/>
              </a:rPr>
              <a:t>Approval</a:t>
            </a:r>
          </a:p>
          <a:p>
            <a:r>
              <a:rPr lang="en-US" sz="1600">
                <a:latin typeface="Arial" panose="020B0604020202020204" pitchFamily="34" charset="0"/>
                <a:cs typeface="Arial" panose="020B0604020202020204" pitchFamily="34" charset="0"/>
              </a:rPr>
              <a:t>probability</a:t>
            </a:r>
            <a:endParaRPr lang="en-CN" sz="1600"/>
          </a:p>
        </p:txBody>
      </p:sp>
      <p:sp>
        <p:nvSpPr>
          <p:cNvPr id="17" name="Rounded Rectangle 16">
            <a:extLst>
              <a:ext uri="{FF2B5EF4-FFF2-40B4-BE49-F238E27FC236}">
                <a16:creationId xmlns:a16="http://schemas.microsoft.com/office/drawing/2014/main" id="{D7B03C36-3F7E-4C20-66B9-B4AE8222EE53}"/>
              </a:ext>
            </a:extLst>
          </p:cNvPr>
          <p:cNvSpPr/>
          <p:nvPr/>
        </p:nvSpPr>
        <p:spPr>
          <a:xfrm>
            <a:off x="2152185" y="4241950"/>
            <a:ext cx="925552" cy="2616050"/>
          </a:xfrm>
          <a:prstGeom prst="roundRect">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TextBox 18">
            <a:extLst>
              <a:ext uri="{FF2B5EF4-FFF2-40B4-BE49-F238E27FC236}">
                <a16:creationId xmlns:a16="http://schemas.microsoft.com/office/drawing/2014/main" id="{726327AE-90B2-C04D-B635-AC37DA94B49C}"/>
              </a:ext>
            </a:extLst>
          </p:cNvPr>
          <p:cNvSpPr txBox="1"/>
          <p:nvPr/>
        </p:nvSpPr>
        <p:spPr>
          <a:xfrm>
            <a:off x="755496" y="5781237"/>
            <a:ext cx="1519353" cy="646331"/>
          </a:xfrm>
          <a:prstGeom prst="rect">
            <a:avLst/>
          </a:prstGeom>
          <a:noFill/>
        </p:spPr>
        <p:txBody>
          <a:bodyPr wrap="square">
            <a:spAutoFit/>
          </a:bodyPr>
          <a:lstStyle/>
          <a:p>
            <a:r>
              <a:rPr lang="en-US" altLang="zh-CN" sz="1800" dirty="0">
                <a:latin typeface="Arial" panose="020B0604020202020204" pitchFamily="34" charset="0"/>
                <a:cs typeface="Arial" panose="020B0604020202020204" pitchFamily="34" charset="0"/>
              </a:rPr>
              <a:t>Not</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realistic</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changes</a:t>
            </a:r>
            <a:endParaRPr lang="en-CN" dirty="0"/>
          </a:p>
        </p:txBody>
      </p:sp>
      <p:sp>
        <p:nvSpPr>
          <p:cNvPr id="21" name="Rounded Rectangle 20">
            <a:extLst>
              <a:ext uri="{FF2B5EF4-FFF2-40B4-BE49-F238E27FC236}">
                <a16:creationId xmlns:a16="http://schemas.microsoft.com/office/drawing/2014/main" id="{CB376AF6-B2F8-295B-B29F-06ED3595F6B9}"/>
              </a:ext>
            </a:extLst>
          </p:cNvPr>
          <p:cNvSpPr/>
          <p:nvPr/>
        </p:nvSpPr>
        <p:spPr>
          <a:xfrm>
            <a:off x="6698166" y="5988205"/>
            <a:ext cx="925552" cy="845024"/>
          </a:xfrm>
          <a:prstGeom prst="roundRect">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TextBox 21">
            <a:extLst>
              <a:ext uri="{FF2B5EF4-FFF2-40B4-BE49-F238E27FC236}">
                <a16:creationId xmlns:a16="http://schemas.microsoft.com/office/drawing/2014/main" id="{874DA49F-5A2D-9D29-7B0C-A89E01BFDD10}"/>
              </a:ext>
            </a:extLst>
          </p:cNvPr>
          <p:cNvSpPr txBox="1"/>
          <p:nvPr/>
        </p:nvSpPr>
        <p:spPr>
          <a:xfrm>
            <a:off x="9556861" y="6104402"/>
            <a:ext cx="1519353"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Too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many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changes</a:t>
            </a:r>
            <a:endParaRPr lang="en-CN" dirty="0"/>
          </a:p>
        </p:txBody>
      </p:sp>
      <p:sp>
        <p:nvSpPr>
          <p:cNvPr id="2" name="Title 1">
            <a:extLst>
              <a:ext uri="{FF2B5EF4-FFF2-40B4-BE49-F238E27FC236}">
                <a16:creationId xmlns:a16="http://schemas.microsoft.com/office/drawing/2014/main" id="{C67DBCBC-2C85-42E4-4BC4-190D62E84606}"/>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Counterfactual</a:t>
            </a:r>
            <a:r>
              <a:rPr lang="zh-CN" altLang="en-US">
                <a:solidFill>
                  <a:srgbClr val="AC8E68"/>
                </a:solidFill>
                <a:latin typeface="Arial" panose="020B0604020202020204" pitchFamily="34" charset="0"/>
                <a:cs typeface="Arial" panose="020B0604020202020204" pitchFamily="34" charset="0"/>
              </a:rPr>
              <a:t> </a:t>
            </a:r>
            <a:r>
              <a:rPr lang="en-US" altLang="zh-CN">
                <a:solidFill>
                  <a:srgbClr val="AC8E68"/>
                </a:solidFill>
                <a:latin typeface="Arial" panose="020B0604020202020204" pitchFamily="34" charset="0"/>
                <a:cs typeface="Arial" panose="020B0604020202020204" pitchFamily="34" charset="0"/>
              </a:rPr>
              <a:t>explanation:</a:t>
            </a:r>
            <a:r>
              <a:rPr lang="zh-CN" altLang="en-US">
                <a:solidFill>
                  <a:srgbClr val="AC8E68"/>
                </a:solidFill>
                <a:latin typeface="Arial" panose="020B0604020202020204" pitchFamily="34" charset="0"/>
                <a:cs typeface="Arial" panose="020B0604020202020204" pitchFamily="34" charset="0"/>
              </a:rPr>
              <a:t> </a:t>
            </a:r>
            <a:r>
              <a:rPr lang="en-US" altLang="zh-CN">
                <a:solidFill>
                  <a:srgbClr val="AC8E68"/>
                </a:solidFill>
                <a:latin typeface="Arial" panose="020B0604020202020204" pitchFamily="34" charset="0"/>
                <a:cs typeface="Arial" panose="020B0604020202020204" pitchFamily="34" charset="0"/>
              </a:rPr>
              <a:t>example</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14919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D87F552-269C-4362-6B79-4A0460F8E9BD}"/>
              </a:ext>
            </a:extLst>
          </p:cNvPr>
          <p:cNvSpPr/>
          <p:nvPr/>
        </p:nvSpPr>
        <p:spPr>
          <a:xfrm>
            <a:off x="6507818" y="2378347"/>
            <a:ext cx="5591042" cy="1985277"/>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560613" y="1080347"/>
            <a:ext cx="7571704" cy="543490"/>
          </a:xfrm>
        </p:spPr>
        <p:txBody>
          <a:bodyPr>
            <a:normAutofit/>
          </a:bodyPr>
          <a:lstStyle/>
          <a:p>
            <a:pPr marL="0" indent="0">
              <a:buNone/>
            </a:pPr>
            <a:r>
              <a:rPr lang="en-US" sz="2000">
                <a:effectLst/>
                <a:latin typeface="Arial" panose="020B0604020202020204" pitchFamily="34" charset="0"/>
                <a:cs typeface="Arial" panose="020B0604020202020204" pitchFamily="34" charset="0"/>
              </a:rPr>
              <a:t>Taxonomy of evaluation approaches for interpretability</a:t>
            </a:r>
            <a:r>
              <a:rPr lang="en-US" sz="2000" b="1" baseline="30000">
                <a:effectLst/>
                <a:latin typeface="Arial" panose="020B0604020202020204" pitchFamily="34" charset="0"/>
                <a:cs typeface="Arial" panose="020B0604020202020204" pitchFamily="34" charset="0"/>
              </a:rPr>
              <a:t>[1]</a:t>
            </a:r>
            <a:endParaRPr lang="en-US" sz="20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9822C1E-E906-31C7-1DFB-11A0C7A6AB23}"/>
              </a:ext>
            </a:extLst>
          </p:cNvPr>
          <p:cNvSpPr txBox="1"/>
          <p:nvPr/>
        </p:nvSpPr>
        <p:spPr>
          <a:xfrm>
            <a:off x="560612" y="6336457"/>
            <a:ext cx="7378521" cy="461665"/>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Image Source: </a:t>
            </a:r>
          </a:p>
          <a:p>
            <a:r>
              <a:rPr lang="en-US" sz="1200" dirty="0">
                <a:effectLst/>
                <a:latin typeface="Arial" panose="020B0604020202020204" pitchFamily="34" charset="0"/>
                <a:cs typeface="Arial" panose="020B0604020202020204" pitchFamily="34" charset="0"/>
              </a:rPr>
              <a:t>Towards A Rigorous Science of Interpretable Machine Learning. Finale Doshi-Velez, etc. 2017.</a:t>
            </a:r>
            <a:endParaRPr lang="en-US" sz="1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EE63888-216E-EE2D-3472-F16BEFC23882}"/>
              </a:ext>
            </a:extLst>
          </p:cNvPr>
          <p:cNvPicPr>
            <a:picLocks noChangeAspect="1"/>
          </p:cNvPicPr>
          <p:nvPr/>
        </p:nvPicPr>
        <p:blipFill>
          <a:blip r:embed="rId2"/>
          <a:stretch>
            <a:fillRect/>
          </a:stretch>
        </p:blipFill>
        <p:spPr>
          <a:xfrm>
            <a:off x="417183" y="1977461"/>
            <a:ext cx="6090635" cy="2649702"/>
          </a:xfrm>
          <a:prstGeom prst="rect">
            <a:avLst/>
          </a:prstGeom>
        </p:spPr>
      </p:pic>
      <p:sp>
        <p:nvSpPr>
          <p:cNvPr id="5" name="Content Placeholder 2">
            <a:extLst>
              <a:ext uri="{FF2B5EF4-FFF2-40B4-BE49-F238E27FC236}">
                <a16:creationId xmlns:a16="http://schemas.microsoft.com/office/drawing/2014/main" id="{C3D2BCB0-AED8-86D6-79D3-1811DADC5B43}"/>
              </a:ext>
            </a:extLst>
          </p:cNvPr>
          <p:cNvSpPr txBox="1">
            <a:spLocks/>
          </p:cNvSpPr>
          <p:nvPr/>
        </p:nvSpPr>
        <p:spPr>
          <a:xfrm>
            <a:off x="6507818" y="2497283"/>
            <a:ext cx="5591042" cy="3532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panose="020B0604020202020204" pitchFamily="34" charset="0"/>
                <a:cs typeface="Arial" panose="020B0604020202020204" pitchFamily="34" charset="0"/>
              </a:rPr>
              <a:t>Doctors + deployed AI in a hospital with a patient</a:t>
            </a:r>
          </a:p>
        </p:txBody>
      </p:sp>
      <p:sp>
        <p:nvSpPr>
          <p:cNvPr id="6" name="Content Placeholder 2">
            <a:extLst>
              <a:ext uri="{FF2B5EF4-FFF2-40B4-BE49-F238E27FC236}">
                <a16:creationId xmlns:a16="http://schemas.microsoft.com/office/drawing/2014/main" id="{5CF81F4D-DF88-B7AE-B750-F8A9559F89F8}"/>
              </a:ext>
            </a:extLst>
          </p:cNvPr>
          <p:cNvSpPr txBox="1">
            <a:spLocks/>
          </p:cNvSpPr>
          <p:nvPr/>
        </p:nvSpPr>
        <p:spPr>
          <a:xfrm>
            <a:off x="6507818" y="3302312"/>
            <a:ext cx="5591042" cy="3532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panose="020B0604020202020204" pitchFamily="34" charset="0"/>
                <a:cs typeface="Arial" panose="020B0604020202020204" pitchFamily="34" charset="0"/>
              </a:rPr>
              <a:t>Doctors judge explanations in office without patients.</a:t>
            </a:r>
          </a:p>
        </p:txBody>
      </p:sp>
      <p:sp>
        <p:nvSpPr>
          <p:cNvPr id="8" name="Content Placeholder 2">
            <a:extLst>
              <a:ext uri="{FF2B5EF4-FFF2-40B4-BE49-F238E27FC236}">
                <a16:creationId xmlns:a16="http://schemas.microsoft.com/office/drawing/2014/main" id="{1A39EF63-9AE1-121A-A864-A66467FFDDB6}"/>
              </a:ext>
            </a:extLst>
          </p:cNvPr>
          <p:cNvSpPr txBox="1">
            <a:spLocks/>
          </p:cNvSpPr>
          <p:nvPr/>
        </p:nvSpPr>
        <p:spPr>
          <a:xfrm>
            <a:off x="6507818" y="3964737"/>
            <a:ext cx="5591042" cy="3532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panose="020B0604020202020204" pitchFamily="34" charset="0"/>
                <a:cs typeface="Arial" panose="020B0604020202020204" pitchFamily="34" charset="0"/>
              </a:rPr>
              <a:t>Machines calculate metrics for explanations.</a:t>
            </a:r>
          </a:p>
        </p:txBody>
      </p:sp>
      <p:sp>
        <p:nvSpPr>
          <p:cNvPr id="11" name="TextBox 10">
            <a:extLst>
              <a:ext uri="{FF2B5EF4-FFF2-40B4-BE49-F238E27FC236}">
                <a16:creationId xmlns:a16="http://schemas.microsoft.com/office/drawing/2014/main" id="{B55DA4C2-9A9A-C43B-728C-2259C71FE9FB}"/>
              </a:ext>
            </a:extLst>
          </p:cNvPr>
          <p:cNvSpPr txBox="1"/>
          <p:nvPr/>
        </p:nvSpPr>
        <p:spPr>
          <a:xfrm>
            <a:off x="8454826" y="1873067"/>
            <a:ext cx="1342623" cy="369332"/>
          </a:xfrm>
          <a:prstGeom prst="rect">
            <a:avLst/>
          </a:prstGeom>
          <a:noFill/>
        </p:spPr>
        <p:txBody>
          <a:bodyPr wrap="square">
            <a:spAutoFit/>
          </a:bodyPr>
          <a:lstStyle/>
          <a:p>
            <a:r>
              <a:rPr lang="en-US" sz="1800">
                <a:effectLst/>
                <a:latin typeface="Arial" panose="020B0604020202020204" pitchFamily="34" charset="0"/>
                <a:cs typeface="Arial" panose="020B0604020202020204" pitchFamily="34" charset="0"/>
              </a:rPr>
              <a:t>Examples:</a:t>
            </a:r>
            <a:endParaRPr lang="en-US"/>
          </a:p>
        </p:txBody>
      </p:sp>
      <p:sp>
        <p:nvSpPr>
          <p:cNvPr id="12" name="Content Placeholder 2">
            <a:extLst>
              <a:ext uri="{FF2B5EF4-FFF2-40B4-BE49-F238E27FC236}">
                <a16:creationId xmlns:a16="http://schemas.microsoft.com/office/drawing/2014/main" id="{956937E4-B726-D418-CBD9-4A04595A2A8A}"/>
              </a:ext>
            </a:extLst>
          </p:cNvPr>
          <p:cNvSpPr txBox="1">
            <a:spLocks/>
          </p:cNvSpPr>
          <p:nvPr/>
        </p:nvSpPr>
        <p:spPr>
          <a:xfrm>
            <a:off x="560612" y="4980788"/>
            <a:ext cx="11415797" cy="814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Arial" panose="020B0604020202020204" pitchFamily="34" charset="0"/>
                <a:cs typeface="Arial" panose="020B0604020202020204" pitchFamily="34" charset="0"/>
              </a:rPr>
              <a:t>A research paper usually have a mixture of the last two approaches, while the application-grounded evaluation is too costly to perform on a regular basis.</a:t>
            </a:r>
          </a:p>
        </p:txBody>
      </p:sp>
      <p:sp>
        <p:nvSpPr>
          <p:cNvPr id="13" name="Title 1">
            <a:extLst>
              <a:ext uri="{FF2B5EF4-FFF2-40B4-BE49-F238E27FC236}">
                <a16:creationId xmlns:a16="http://schemas.microsoft.com/office/drawing/2014/main" id="{F819D0AF-C4E4-AADB-C4FA-11332C8D57B3}"/>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AC8E68"/>
                </a:solidFill>
                <a:latin typeface="Arial" panose="020B0604020202020204" pitchFamily="34" charset="0"/>
                <a:cs typeface="Arial" panose="020B0604020202020204" pitchFamily="34" charset="0"/>
              </a:rPr>
              <a:t>Explanation evaluation metrics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465887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838199" y="1216408"/>
            <a:ext cx="10515600" cy="535119"/>
          </a:xfrm>
        </p:spPr>
        <p:txBody>
          <a:bodyPr>
            <a:normAutofit/>
          </a:bodyPr>
          <a:lstStyle/>
          <a:p>
            <a:r>
              <a:rPr lang="en-US" sz="2000">
                <a:latin typeface="Arial" panose="020B0604020202020204" pitchFamily="34" charset="0"/>
                <a:cs typeface="Arial" panose="020B0604020202020204" pitchFamily="34" charset="0"/>
              </a:rPr>
              <a:t>Evaluating decision sets [1] and lists [2], which can be learned</a:t>
            </a:r>
          </a:p>
          <a:p>
            <a:endParaRPr lang="en-US" sz="2400">
              <a:latin typeface="Arial" panose="020B0604020202020204" pitchFamily="34" charset="0"/>
              <a:cs typeface="Arial" panose="020B0604020202020204" pitchFamily="34" charset="0"/>
            </a:endParaRPr>
          </a:p>
          <a:p>
            <a:endParaRPr lang="en-US" sz="24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9822C1E-E906-31C7-1DFB-11A0C7A6AB23}"/>
              </a:ext>
            </a:extLst>
          </p:cNvPr>
          <p:cNvSpPr txBox="1"/>
          <p:nvPr/>
        </p:nvSpPr>
        <p:spPr>
          <a:xfrm>
            <a:off x="838199" y="6203707"/>
            <a:ext cx="9178637" cy="461665"/>
          </a:xfrm>
          <a:prstGeom prst="rect">
            <a:avLst/>
          </a:prstGeom>
          <a:noFill/>
        </p:spPr>
        <p:txBody>
          <a:bodyPr wrap="square">
            <a:spAutoFit/>
          </a:bodyPr>
          <a:lstStyle/>
          <a:p>
            <a:r>
              <a:rPr lang="en-US" sz="1200" dirty="0">
                <a:effectLst/>
                <a:latin typeface="Arial" panose="020B0604020202020204" pitchFamily="34" charset="0"/>
                <a:cs typeface="Arial" panose="020B0604020202020204" pitchFamily="34" charset="0"/>
              </a:rPr>
              <a:t>[1] Interpretable Decision Sets: A Joint Framework for Description and Prediction. Himabindu </a:t>
            </a:r>
            <a:r>
              <a:rPr lang="en-US" sz="1200" dirty="0" err="1">
                <a:effectLst/>
                <a:latin typeface="Arial" panose="020B0604020202020204" pitchFamily="34" charset="0"/>
                <a:cs typeface="Arial" panose="020B0604020202020204" pitchFamily="34" charset="0"/>
              </a:rPr>
              <a:t>Lakkaraju</a:t>
            </a:r>
            <a:r>
              <a:rPr lang="en-US" sz="1200" dirty="0">
                <a:effectLst/>
                <a:latin typeface="Arial" panose="020B0604020202020204" pitchFamily="34" charset="0"/>
                <a:cs typeface="Arial" panose="020B0604020202020204" pitchFamily="34" charset="0"/>
              </a:rPr>
              <a:t>, etc. KDD 2016.</a:t>
            </a:r>
          </a:p>
          <a:p>
            <a:r>
              <a:rPr lang="en-US" sz="1200" dirty="0">
                <a:effectLst/>
                <a:latin typeface="Arial" panose="020B0604020202020204" pitchFamily="34" charset="0"/>
                <a:cs typeface="Arial" panose="020B0604020202020204" pitchFamily="34" charset="0"/>
              </a:rPr>
              <a:t>[2] Learning Decision </a:t>
            </a:r>
            <a:r>
              <a:rPr lang="en-US" sz="1200" dirty="0">
                <a:latin typeface="Arial" panose="020B0604020202020204" pitchFamily="34" charset="0"/>
                <a:cs typeface="Arial" panose="020B0604020202020204" pitchFamily="34" charset="0"/>
              </a:rPr>
              <a:t>L</a:t>
            </a:r>
            <a:r>
              <a:rPr lang="en-US" sz="1200" dirty="0">
                <a:effectLst/>
                <a:latin typeface="Arial" panose="020B0604020202020204" pitchFamily="34" charset="0"/>
                <a:cs typeface="Arial" panose="020B0604020202020204" pitchFamily="34" charset="0"/>
              </a:rPr>
              <a:t>ists. RL Rivest. </a:t>
            </a:r>
            <a:r>
              <a:rPr lang="en-US" sz="1200" dirty="0">
                <a:latin typeface="Arial" panose="020B0604020202020204" pitchFamily="34" charset="0"/>
                <a:cs typeface="Arial" panose="020B0604020202020204" pitchFamily="34" charset="0"/>
              </a:rPr>
              <a:t>1987.</a:t>
            </a:r>
          </a:p>
        </p:txBody>
      </p:sp>
      <p:pic>
        <p:nvPicPr>
          <p:cNvPr id="6" name="Picture 5" descr="A screenshot of a white background&#10;&#10;Description automatically generated with medium confidence">
            <a:extLst>
              <a:ext uri="{FF2B5EF4-FFF2-40B4-BE49-F238E27FC236}">
                <a16:creationId xmlns:a16="http://schemas.microsoft.com/office/drawing/2014/main" id="{1AFB917D-CB11-50A5-8809-FA88C13764F2}"/>
              </a:ext>
            </a:extLst>
          </p:cNvPr>
          <p:cNvPicPr>
            <a:picLocks noChangeAspect="1"/>
          </p:cNvPicPr>
          <p:nvPr/>
        </p:nvPicPr>
        <p:blipFill>
          <a:blip r:embed="rId2"/>
          <a:stretch>
            <a:fillRect/>
          </a:stretch>
        </p:blipFill>
        <p:spPr>
          <a:xfrm>
            <a:off x="1313109" y="1633660"/>
            <a:ext cx="9565780" cy="2391445"/>
          </a:xfrm>
          <a:prstGeom prst="rect">
            <a:avLst/>
          </a:prstGeom>
        </p:spPr>
      </p:pic>
      <p:sp>
        <p:nvSpPr>
          <p:cNvPr id="8" name="Content Placeholder 2">
            <a:extLst>
              <a:ext uri="{FF2B5EF4-FFF2-40B4-BE49-F238E27FC236}">
                <a16:creationId xmlns:a16="http://schemas.microsoft.com/office/drawing/2014/main" id="{190AC555-9094-15AA-989F-ED8E65D22EFB}"/>
              </a:ext>
            </a:extLst>
          </p:cNvPr>
          <p:cNvSpPr txBox="1">
            <a:spLocks/>
          </p:cNvSpPr>
          <p:nvPr/>
        </p:nvSpPr>
        <p:spPr>
          <a:xfrm>
            <a:off x="838199" y="4133203"/>
            <a:ext cx="11049001" cy="1945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Arial" panose="020B0604020202020204" pitchFamily="34" charset="0"/>
                <a:cs typeface="Arial" panose="020B0604020202020204" pitchFamily="34" charset="0"/>
              </a:rPr>
              <a:t>Human evaluation of </a:t>
            </a:r>
            <a:r>
              <a:rPr lang="en-US" sz="2000" b="1" i="1">
                <a:latin typeface="Arial" panose="020B0604020202020204" pitchFamily="34" charset="0"/>
                <a:cs typeface="Arial" panose="020B0604020202020204" pitchFamily="34" charset="0"/>
              </a:rPr>
              <a:t>global</a:t>
            </a:r>
            <a:r>
              <a:rPr lang="en-US" sz="2000">
                <a:latin typeface="Arial" panose="020B0604020202020204" pitchFamily="34" charset="0"/>
                <a:cs typeface="Arial" panose="020B0604020202020204" pitchFamily="34" charset="0"/>
              </a:rPr>
              <a:t> rules: ask humans to write a description of the classifier based on the rules, then experts evaluate the description to get an correct/incorrect answer. </a:t>
            </a:r>
            <a:r>
              <a:rPr lang="en-US" sz="2000">
                <a:solidFill>
                  <a:schemeClr val="accent6">
                    <a:lumMod val="60000"/>
                    <a:lumOff val="40000"/>
                  </a:schemeClr>
                </a:solidFill>
                <a:latin typeface="Arial" panose="020B0604020202020204" pitchFamily="34" charset="0"/>
                <a:cs typeface="Arial" panose="020B0604020202020204" pitchFamily="34" charset="0"/>
              </a:rPr>
              <a:t>Shorter time, shorter descriptions, and higher accuracy</a:t>
            </a:r>
            <a:r>
              <a:rPr lang="en-US" sz="2000">
                <a:latin typeface="Arial" panose="020B0604020202020204" pitchFamily="34" charset="0"/>
                <a:cs typeface="Arial" panose="020B0604020202020204" pitchFamily="34" charset="0"/>
              </a:rPr>
              <a:t> are better.</a:t>
            </a:r>
          </a:p>
          <a:p>
            <a:pPr>
              <a:lnSpc>
                <a:spcPct val="100000"/>
              </a:lnSpc>
              <a:spcBef>
                <a:spcPts val="0"/>
              </a:spcBef>
              <a:defRPr/>
            </a:pPr>
            <a:r>
              <a:rPr kumimoji="0" lang="en-US" sz="2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Human evaluation of </a:t>
            </a:r>
            <a:r>
              <a:rPr kumimoji="0" lang="en-US" sz="2000" b="1" i="1"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local</a:t>
            </a:r>
            <a:r>
              <a:rPr kumimoji="0" lang="en-US" sz="2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 rules: </a:t>
            </a: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ask humans to use the rules to decide if a simulated patient has a disease given some feature values. </a:t>
            </a:r>
            <a:r>
              <a:rPr kumimoji="0" lang="en-US" sz="2000" b="0" i="0" u="none" strike="noStrike" kern="1200" cap="none" spc="0" normalizeH="0" baseline="0" noProof="0">
                <a:ln>
                  <a:noFill/>
                </a:ln>
                <a:solidFill>
                  <a:schemeClr val="accent6">
                    <a:lumMod val="60000"/>
                    <a:lumOff val="40000"/>
                  </a:schemeClr>
                </a:solidFill>
                <a:effectLst/>
                <a:uLnTx/>
                <a:uFillTx/>
                <a:latin typeface="Arial" panose="020B0604020202020204" pitchFamily="34" charset="0"/>
                <a:ea typeface="+mn-ea"/>
                <a:cs typeface="Arial" panose="020B0604020202020204" pitchFamily="34" charset="0"/>
              </a:rPr>
              <a:t>Shorter time and higher accuracy </a:t>
            </a: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are better.</a:t>
            </a:r>
          </a:p>
          <a:p>
            <a:pPr>
              <a:lnSpc>
                <a:spcPct val="100000"/>
              </a:lnSpc>
              <a:spcBef>
                <a:spcPts val="0"/>
              </a:spcBef>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Conclusions: decision sets lead to better human evaluation performance.</a:t>
            </a:r>
          </a:p>
        </p:txBody>
      </p:sp>
      <p:sp>
        <p:nvSpPr>
          <p:cNvPr id="3" name="Title 1">
            <a:extLst>
              <a:ext uri="{FF2B5EF4-FFF2-40B4-BE49-F238E27FC236}">
                <a16:creationId xmlns:a16="http://schemas.microsoft.com/office/drawing/2014/main" id="{B3404B1D-87EB-E967-E081-B7674F8A254C}"/>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AC8E68"/>
                </a:solidFill>
                <a:latin typeface="Arial" panose="020B0604020202020204" pitchFamily="34" charset="0"/>
                <a:cs typeface="Arial" panose="020B0604020202020204" pitchFamily="34" charset="0"/>
              </a:rPr>
              <a:t>Real human evaluation on simple tasks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38853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419099" y="1131742"/>
            <a:ext cx="11353801" cy="4594516"/>
          </a:xfrm>
        </p:spPr>
        <p:txBody>
          <a:bodyPr>
            <a:normAutofit/>
          </a:bodyPr>
          <a:lstStyle/>
          <a:p>
            <a:r>
              <a:rPr lang="en-US" sz="2400">
                <a:latin typeface="Arial" panose="020B0604020202020204" pitchFamily="34" charset="0"/>
                <a:cs typeface="Arial" panose="020B0604020202020204" pitchFamily="34" charset="0"/>
              </a:rPr>
              <a:t>Human-grounded evaluation cannot be reproduced and cannot be scaled.</a:t>
            </a:r>
          </a:p>
          <a:p>
            <a:r>
              <a:rPr lang="en-US" sz="2400">
                <a:latin typeface="Arial" panose="020B0604020202020204" pitchFamily="34" charset="0"/>
                <a:cs typeface="Arial" panose="020B0604020202020204" pitchFamily="34" charset="0"/>
              </a:rPr>
              <a:t>Need functionally-grounded evaluation, using quantitative metrics:</a:t>
            </a:r>
          </a:p>
          <a:p>
            <a:pPr lvl="1">
              <a:buFont typeface="Courier New" panose="02070309020205020404" pitchFamily="49" charset="0"/>
              <a:buChar char="o"/>
            </a:pPr>
            <a:r>
              <a:rPr lang="en-US" sz="2000" b="1">
                <a:solidFill>
                  <a:schemeClr val="accent1">
                    <a:lumMod val="40000"/>
                    <a:lumOff val="60000"/>
                  </a:schemeClr>
                </a:solidFill>
                <a:latin typeface="Arial" panose="020B0604020202020204" pitchFamily="34" charset="0"/>
                <a:cs typeface="Arial" panose="020B0604020202020204" pitchFamily="34" charset="0"/>
              </a:rPr>
              <a:t>Faithfulness</a:t>
            </a:r>
            <a:r>
              <a:rPr lang="en-US" sz="2000">
                <a:latin typeface="Arial" panose="020B0604020202020204" pitchFamily="34" charset="0"/>
                <a:cs typeface="Arial" panose="020B0604020202020204" pitchFamily="34" charset="0"/>
              </a:rPr>
              <a:t>: how close the explanation can approximate the predictions of the target model.</a:t>
            </a:r>
          </a:p>
          <a:p>
            <a:pPr lvl="1">
              <a:buFont typeface="Courier New" panose="02070309020205020404" pitchFamily="49" charset="0"/>
              <a:buChar char="o"/>
            </a:pPr>
            <a:r>
              <a:rPr lang="en-US" sz="2000" b="1">
                <a:solidFill>
                  <a:srgbClr val="FFC000"/>
                </a:solidFill>
                <a:latin typeface="Arial" panose="020B0604020202020204" pitchFamily="34" charset="0"/>
                <a:cs typeface="Arial" panose="020B0604020202020204" pitchFamily="34" charset="0"/>
              </a:rPr>
              <a:t>Complexity</a:t>
            </a:r>
            <a:r>
              <a:rPr lang="en-US" sz="2000">
                <a:latin typeface="Arial" panose="020B0604020202020204" pitchFamily="34" charset="0"/>
                <a:cs typeface="Arial" panose="020B0604020202020204" pitchFamily="34" charset="0"/>
              </a:rPr>
              <a:t>: how many explaining elements are used and how they are fit together.</a:t>
            </a:r>
          </a:p>
        </p:txBody>
      </p:sp>
      <p:sp>
        <p:nvSpPr>
          <p:cNvPr id="7" name="TextBox 6">
            <a:extLst>
              <a:ext uri="{FF2B5EF4-FFF2-40B4-BE49-F238E27FC236}">
                <a16:creationId xmlns:a16="http://schemas.microsoft.com/office/drawing/2014/main" id="{59822C1E-E906-31C7-1DFB-11A0C7A6AB23}"/>
              </a:ext>
            </a:extLst>
          </p:cNvPr>
          <p:cNvSpPr txBox="1"/>
          <p:nvPr/>
        </p:nvSpPr>
        <p:spPr>
          <a:xfrm>
            <a:off x="612584" y="5901352"/>
            <a:ext cx="8285019" cy="830997"/>
          </a:xfrm>
          <a:prstGeom prst="rect">
            <a:avLst/>
          </a:prstGeom>
          <a:noFill/>
        </p:spPr>
        <p:txBody>
          <a:bodyPr wrap="square">
            <a:spAutoFit/>
          </a:bodyPr>
          <a:lstStyle/>
          <a:p>
            <a:r>
              <a:rPr lang="en-US" sz="1200" dirty="0">
                <a:effectLst/>
                <a:latin typeface="Arial" panose="020B0604020202020204" pitchFamily="34" charset="0"/>
                <a:cs typeface="Arial" panose="020B0604020202020204" pitchFamily="34" charset="0"/>
              </a:rPr>
              <a:t>[1] Towards A Rigorous Science of Interpretable Machine Learning. F Doshi-Velez, etc. 2017</a:t>
            </a:r>
          </a:p>
          <a:p>
            <a:r>
              <a:rPr lang="en-US" sz="1200" dirty="0">
                <a:latin typeface="Arial" panose="020B0604020202020204" pitchFamily="34" charset="0"/>
                <a:cs typeface="Arial" panose="020B0604020202020204" pitchFamily="34" charset="0"/>
              </a:rPr>
              <a:t>[2] “Why Should I Trust You?”: Explaining the Predictions of Any Classifier. Marco Tulio Ribeiro, etc. KDD 2016.</a:t>
            </a:r>
          </a:p>
          <a:p>
            <a:r>
              <a:rPr lang="en-US" sz="1200" dirty="0">
                <a:latin typeface="Arial" panose="020B0604020202020204" pitchFamily="34" charset="0"/>
                <a:cs typeface="Arial" panose="020B0604020202020204" pitchFamily="34" charset="0"/>
              </a:rPr>
              <a:t>Image Source: </a:t>
            </a:r>
          </a:p>
          <a:p>
            <a:r>
              <a:rPr lang="en-US" sz="1200" dirty="0">
                <a:latin typeface="Arial" panose="020B0604020202020204" pitchFamily="34" charset="0"/>
                <a:cs typeface="Arial" panose="020B0604020202020204" pitchFamily="34" charset="0"/>
              </a:rPr>
              <a:t>[3] </a:t>
            </a:r>
            <a:r>
              <a:rPr lang="en-US" altLang="zh-CN" sz="1200" dirty="0"/>
              <a:t>IFME: Influence Function Based Model Explanation for Black Box Decision Systems. Zha, etc. 2020.</a:t>
            </a:r>
          </a:p>
        </p:txBody>
      </p:sp>
      <p:pic>
        <p:nvPicPr>
          <p:cNvPr id="5" name="Picture 4" descr="A blue and pink background with red and blue dots and lines&#10;&#10;Description automatically generated">
            <a:extLst>
              <a:ext uri="{FF2B5EF4-FFF2-40B4-BE49-F238E27FC236}">
                <a16:creationId xmlns:a16="http://schemas.microsoft.com/office/drawing/2014/main" id="{AF7A508C-9AED-2B1B-C64E-59CD3FBA86C3}"/>
              </a:ext>
            </a:extLst>
          </p:cNvPr>
          <p:cNvPicPr>
            <a:picLocks noChangeAspect="1"/>
          </p:cNvPicPr>
          <p:nvPr/>
        </p:nvPicPr>
        <p:blipFill>
          <a:blip r:embed="rId3"/>
          <a:stretch>
            <a:fillRect/>
          </a:stretch>
        </p:blipFill>
        <p:spPr>
          <a:xfrm>
            <a:off x="930497" y="2894734"/>
            <a:ext cx="4619223" cy="2831524"/>
          </a:xfrm>
          <a:prstGeom prst="rect">
            <a:avLst/>
          </a:prstGeom>
        </p:spPr>
      </p:pic>
      <p:sp>
        <p:nvSpPr>
          <p:cNvPr id="9" name="Title 1">
            <a:extLst>
              <a:ext uri="{FF2B5EF4-FFF2-40B4-BE49-F238E27FC236}">
                <a16:creationId xmlns:a16="http://schemas.microsoft.com/office/drawing/2014/main" id="{20E89D96-A148-AD77-2E98-5E44C919A2EF}"/>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Quantitative</a:t>
            </a:r>
            <a:r>
              <a:rPr lang="zh-CN" altLang="en-US">
                <a:solidFill>
                  <a:srgbClr val="AC8E68"/>
                </a:solidFill>
                <a:latin typeface="Arial" panose="020B0604020202020204" pitchFamily="34" charset="0"/>
                <a:cs typeface="Arial" panose="020B0604020202020204" pitchFamily="34" charset="0"/>
              </a:rPr>
              <a:t> </a:t>
            </a:r>
            <a:r>
              <a:rPr lang="en-US">
                <a:solidFill>
                  <a:srgbClr val="AC8E68"/>
                </a:solidFill>
                <a:latin typeface="Arial" panose="020B0604020202020204" pitchFamily="34" charset="0"/>
                <a:cs typeface="Arial" panose="020B0604020202020204" pitchFamily="34" charset="0"/>
              </a:rPr>
              <a:t>evaluation</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18677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560614" y="1171387"/>
            <a:ext cx="10649756" cy="4594516"/>
          </a:xfrm>
        </p:spPr>
        <p:txBody>
          <a:bodyPr>
            <a:normAutofit/>
          </a:bodyPr>
          <a:lstStyle/>
          <a:p>
            <a:r>
              <a:rPr lang="en-US" sz="2400">
                <a:latin typeface="Microsoft YaHei UI" panose="020B0503020204020204" pitchFamily="34" charset="-122"/>
                <a:ea typeface="Microsoft YaHei UI" panose="020B0503020204020204" pitchFamily="34" charset="-122"/>
                <a:cs typeface="Arial" panose="020B0604020202020204" pitchFamily="34" charset="0"/>
              </a:rPr>
              <a:t>Need functionally-grounded evaluation, using quantitative metrics:</a:t>
            </a:r>
          </a:p>
          <a:p>
            <a:pPr lvl="1">
              <a:buFont typeface="Courier New" panose="02070309020205020404" pitchFamily="49" charset="0"/>
              <a:buChar char="o"/>
            </a:pPr>
            <a:r>
              <a:rPr lang="en-US" sz="2000">
                <a:latin typeface="Microsoft YaHei UI" panose="020B0503020204020204" pitchFamily="34" charset="-122"/>
                <a:ea typeface="Microsoft YaHei UI" panose="020B0503020204020204" pitchFamily="34" charset="-122"/>
                <a:cs typeface="Arial" panose="020B0604020202020204" pitchFamily="34" charset="0"/>
              </a:rPr>
              <a:t>Counterfactual: change the identified elements in the explanation to change the model output. Help establish a causal-outcome relationship.</a:t>
            </a:r>
          </a:p>
          <a:p>
            <a:pPr lvl="1">
              <a:buFont typeface="Courier New" panose="02070309020205020404" pitchFamily="49" charset="0"/>
              <a:buChar char="o"/>
            </a:pP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pPr marL="457200" lvl="1" indent="0">
              <a:buNone/>
            </a:pPr>
            <a:endParaRPr lang="en-US" sz="2000">
              <a:latin typeface="Microsoft YaHei UI" panose="020B0503020204020204" pitchFamily="34" charset="-122"/>
              <a:ea typeface="Microsoft YaHei UI" panose="020B0503020204020204" pitchFamily="34" charset="-122"/>
              <a:cs typeface="Arial" panose="020B0604020202020204" pitchFamily="34" charset="0"/>
            </a:endParaRPr>
          </a:p>
          <a:p>
            <a:pPr lvl="1">
              <a:buFont typeface="Courier New" panose="02070309020205020404" pitchFamily="49" charset="0"/>
              <a:buChar char="o"/>
            </a:pPr>
            <a:r>
              <a:rPr lang="en-US" sz="2000">
                <a:latin typeface="Microsoft YaHei UI" panose="020B0503020204020204" pitchFamily="34" charset="-122"/>
                <a:ea typeface="Microsoft YaHei UI" panose="020B0503020204020204" pitchFamily="34" charset="-122"/>
                <a:cs typeface="Arial" panose="020B0604020202020204" pitchFamily="34" charset="0"/>
              </a:rPr>
              <a:t>Sanity check</a:t>
            </a:r>
            <a:r>
              <a:rPr lang="en-US" sz="2000" b="1" baseline="30000">
                <a:latin typeface="Microsoft YaHei UI" panose="020B0503020204020204" pitchFamily="34" charset="-122"/>
                <a:ea typeface="Microsoft YaHei UI" panose="020B0503020204020204" pitchFamily="34" charset="-122"/>
                <a:cs typeface="Arial" panose="020B0604020202020204" pitchFamily="34" charset="0"/>
              </a:rPr>
              <a:t>[1]</a:t>
            </a:r>
            <a:r>
              <a:rPr lang="en-US" sz="2000">
                <a:latin typeface="Microsoft YaHei UI" panose="020B0503020204020204" pitchFamily="34" charset="-122"/>
                <a:ea typeface="Microsoft YaHei UI" panose="020B0503020204020204" pitchFamily="34" charset="-122"/>
                <a:cs typeface="Arial" panose="020B0604020202020204" pitchFamily="34" charset="0"/>
              </a:rPr>
              <a:t>: is an explanation invariant to irrelevant input perturbations?</a:t>
            </a:r>
          </a:p>
          <a:p>
            <a:pPr lvl="2">
              <a:buFont typeface="Wingdings" pitchFamily="2" charset="2"/>
              <a:buChar char="§"/>
            </a:pP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Later</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used</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by</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many</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LLM</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explanation</a:t>
            </a:r>
            <a:r>
              <a:rPr lang="zh-CN" altLang="en-US" sz="1800">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sz="1800">
                <a:latin typeface="Microsoft YaHei UI" panose="020B0503020204020204" pitchFamily="34" charset="-122"/>
                <a:ea typeface="Microsoft YaHei UI" panose="020B0503020204020204" pitchFamily="34" charset="-122"/>
                <a:cs typeface="Arial" panose="020B0604020202020204" pitchFamily="34" charset="0"/>
              </a:rPr>
              <a:t>evaluation</a:t>
            </a:r>
            <a:endParaRPr lang="en-US" sz="180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7" name="TextBox 6">
            <a:extLst>
              <a:ext uri="{FF2B5EF4-FFF2-40B4-BE49-F238E27FC236}">
                <a16:creationId xmlns:a16="http://schemas.microsoft.com/office/drawing/2014/main" id="{59822C1E-E906-31C7-1DFB-11A0C7A6AB23}"/>
              </a:ext>
            </a:extLst>
          </p:cNvPr>
          <p:cNvSpPr txBox="1"/>
          <p:nvPr/>
        </p:nvSpPr>
        <p:spPr>
          <a:xfrm>
            <a:off x="560614" y="5773062"/>
            <a:ext cx="5702431" cy="830997"/>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Image Source:</a:t>
            </a:r>
          </a:p>
          <a:p>
            <a:r>
              <a:rPr lang="en-US" sz="1200" dirty="0">
                <a:latin typeface="Arial" panose="020B0604020202020204" pitchFamily="34" charset="0"/>
                <a:cs typeface="Arial" panose="020B0604020202020204" pitchFamily="34" charset="0"/>
              </a:rPr>
              <a:t>[1] The (Un)reliability of Saliency Methods. PJ </a:t>
            </a:r>
            <a:r>
              <a:rPr lang="en-US" sz="1200" dirty="0" err="1">
                <a:latin typeface="Arial" panose="020B0604020202020204" pitchFamily="34" charset="0"/>
                <a:cs typeface="Arial" panose="020B0604020202020204" pitchFamily="34" charset="0"/>
              </a:rPr>
              <a:t>Kindermans</a:t>
            </a:r>
            <a:r>
              <a:rPr lang="en-US" sz="1200" dirty="0">
                <a:latin typeface="Arial" panose="020B0604020202020204" pitchFamily="34" charset="0"/>
                <a:cs typeface="Arial" panose="020B0604020202020204" pitchFamily="34" charset="0"/>
              </a:rPr>
              <a:t>. 2017.</a:t>
            </a:r>
          </a:p>
          <a:p>
            <a:r>
              <a:rPr lang="en-US" sz="1200" dirty="0">
                <a:latin typeface="Arial" panose="020B0604020202020204" pitchFamily="34" charset="0"/>
                <a:cs typeface="Arial" panose="020B0604020202020204" pitchFamily="34" charset="0"/>
              </a:rPr>
              <a:t>[2] Analysis of Explainers of Black Box Deep Neural Networks for Computer Vision: A Survey. David Muench, etc. 2021.</a:t>
            </a:r>
          </a:p>
        </p:txBody>
      </p:sp>
      <p:pic>
        <p:nvPicPr>
          <p:cNvPr id="8" name="Picture 7" descr="A collage of a person holding an electric guitar&#10;&#10;Description automatically generated">
            <a:extLst>
              <a:ext uri="{FF2B5EF4-FFF2-40B4-BE49-F238E27FC236}">
                <a16:creationId xmlns:a16="http://schemas.microsoft.com/office/drawing/2014/main" id="{2F508693-D33D-E60C-5A78-3B40083F19E4}"/>
              </a:ext>
            </a:extLst>
          </p:cNvPr>
          <p:cNvPicPr>
            <a:picLocks noChangeAspect="1"/>
          </p:cNvPicPr>
          <p:nvPr/>
        </p:nvPicPr>
        <p:blipFill>
          <a:blip r:embed="rId3"/>
          <a:stretch>
            <a:fillRect/>
          </a:stretch>
        </p:blipFill>
        <p:spPr>
          <a:xfrm>
            <a:off x="2801947" y="2223114"/>
            <a:ext cx="6782007" cy="1866476"/>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6D876159-A762-0E27-53A2-7C0A9019F603}"/>
              </a:ext>
            </a:extLst>
          </p:cNvPr>
          <p:cNvPicPr>
            <a:picLocks noChangeAspect="1"/>
          </p:cNvPicPr>
          <p:nvPr/>
        </p:nvPicPr>
        <p:blipFill>
          <a:blip r:embed="rId4"/>
          <a:stretch>
            <a:fillRect/>
          </a:stretch>
        </p:blipFill>
        <p:spPr>
          <a:xfrm>
            <a:off x="6263045" y="4843240"/>
            <a:ext cx="4947325" cy="1845325"/>
          </a:xfrm>
          <a:prstGeom prst="rect">
            <a:avLst/>
          </a:prstGeom>
        </p:spPr>
      </p:pic>
      <p:sp>
        <p:nvSpPr>
          <p:cNvPr id="9" name="Title 1">
            <a:extLst>
              <a:ext uri="{FF2B5EF4-FFF2-40B4-BE49-F238E27FC236}">
                <a16:creationId xmlns:a16="http://schemas.microsoft.com/office/drawing/2014/main" id="{9F50C406-33BA-6EBE-ACC6-E267FE1723B7}"/>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Quantitative</a:t>
            </a:r>
            <a:r>
              <a:rPr lang="zh-CN" altLang="en-US">
                <a:solidFill>
                  <a:srgbClr val="AC8E68"/>
                </a:solidFill>
                <a:latin typeface="Arial" panose="020B0604020202020204" pitchFamily="34" charset="0"/>
                <a:cs typeface="Arial" panose="020B0604020202020204" pitchFamily="34" charset="0"/>
              </a:rPr>
              <a:t> </a:t>
            </a:r>
            <a:r>
              <a:rPr lang="en-US">
                <a:solidFill>
                  <a:srgbClr val="AC8E68"/>
                </a:solidFill>
                <a:latin typeface="Arial" panose="020B0604020202020204" pitchFamily="34" charset="0"/>
                <a:cs typeface="Arial" panose="020B0604020202020204" pitchFamily="34" charset="0"/>
              </a:rPr>
              <a:t>evaluation</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18182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245C93-46FD-D7F2-764A-E779B289A1CC}"/>
              </a:ext>
            </a:extLst>
          </p:cNvPr>
          <p:cNvSpPr>
            <a:spLocks noGrp="1"/>
          </p:cNvSpPr>
          <p:nvPr>
            <p:ph idx="1"/>
          </p:nvPr>
        </p:nvSpPr>
        <p:spPr>
          <a:xfrm>
            <a:off x="696686" y="1154390"/>
            <a:ext cx="10515600" cy="5089104"/>
          </a:xfrm>
        </p:spPr>
        <p:txBody>
          <a:bodyPr>
            <a:normAutofit fontScale="85000" lnSpcReduction="20000"/>
          </a:bodyPr>
          <a:lstStyle/>
          <a:p>
            <a:r>
              <a:rPr lang="en-US" sz="2400" dirty="0">
                <a:latin typeface="Arial" panose="020B0604020202020204" pitchFamily="34" charset="0"/>
                <a:cs typeface="Arial" panose="020B0604020202020204" pitchFamily="34" charset="0"/>
              </a:rPr>
              <a:t>Methods for Deep Neural Networks and reinforcement </a:t>
            </a:r>
            <a:r>
              <a:rPr lang="en-US" sz="2400" dirty="0" err="1">
                <a:latin typeface="Arial" panose="020B0604020202020204" pitchFamily="34" charset="0"/>
                <a:cs typeface="Arial" panose="020B0604020202020204" pitchFamily="34" charset="0"/>
              </a:rPr>
              <a:t>learning</a:t>
            </a:r>
            <a:r>
              <a:rPr lang="en-US" altLang="zh-CN" sz="2400" dirty="0" err="1">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There</a:t>
            </a:r>
            <a:r>
              <a:rPr lang="en-US" sz="2400" dirty="0">
                <a:latin typeface="Arial" panose="020B0604020202020204" pitchFamily="34" charset="0"/>
                <a:cs typeface="Arial" panose="020B0604020202020204" pitchFamily="34" charset="0"/>
              </a:rPr>
              <a:t> are many interesting methods to discussed.</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Relationship between all these methods [1].</a:t>
            </a:r>
          </a:p>
          <a:p>
            <a:r>
              <a:rPr lang="en-US" sz="2400" dirty="0">
                <a:latin typeface="Arial" panose="020B0604020202020204" pitchFamily="34" charset="0"/>
                <a:cs typeface="Arial" panose="020B0604020202020204" pitchFamily="34" charset="0"/>
              </a:rPr>
              <a:t>Interactions with other responsibility areas (privacy, fairness, robustness)</a:t>
            </a:r>
          </a:p>
          <a:p>
            <a:r>
              <a:rPr lang="en-US" altLang="zh-CN" sz="2400" dirty="0">
                <a:latin typeface="Arial" panose="020B0604020202020204" pitchFamily="34" charset="0"/>
                <a:cs typeface="Arial" panose="020B0604020202020204" pitchFamily="34" charset="0"/>
              </a:rPr>
              <a:t>Interpreting</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Transformer</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and</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large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foundation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models.</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Surveys:</a:t>
            </a:r>
          </a:p>
          <a:p>
            <a:pPr lvl="1"/>
            <a:r>
              <a:rPr lang="en-US" sz="2100" dirty="0">
                <a:latin typeface="Arial" panose="020B0604020202020204" pitchFamily="34" charset="0"/>
                <a:cs typeface="Arial" panose="020B0604020202020204" pitchFamily="34" charset="0"/>
              </a:rPr>
              <a:t>Techniques for Interpretable Machine Learning. CACM. 2020</a:t>
            </a:r>
          </a:p>
          <a:p>
            <a:pPr lvl="1"/>
            <a:r>
              <a:rPr lang="en-US" sz="2100" dirty="0">
                <a:effectLst/>
                <a:latin typeface="Arial" panose="020B0604020202020204" pitchFamily="34" charset="0"/>
                <a:cs typeface="Arial" panose="020B0604020202020204" pitchFamily="34" charset="0"/>
              </a:rPr>
              <a:t>A Multidisciplinary Survey and Framework for Design and Evaluation of Explainable AI Systems. ACM TIST 2020</a:t>
            </a:r>
          </a:p>
          <a:p>
            <a:pPr lvl="1"/>
            <a:r>
              <a:rPr lang="en-US" sz="2100" dirty="0">
                <a:effectLst/>
                <a:latin typeface="Arial" panose="020B0604020202020204" pitchFamily="34" charset="0"/>
                <a:cs typeface="Arial" panose="020B0604020202020204" pitchFamily="34" charset="0"/>
              </a:rPr>
              <a:t>Methods for interpreting and understanding deep neural networks. 2017</a:t>
            </a:r>
          </a:p>
          <a:p>
            <a:pPr lvl="1"/>
            <a:r>
              <a:rPr lang="en-US" sz="2100" dirty="0">
                <a:latin typeface="Arial" panose="020B0604020202020204" pitchFamily="34" charset="0"/>
                <a:cs typeface="Arial" panose="020B0604020202020204" pitchFamily="34" charset="0"/>
              </a:rPr>
              <a:t>Towards A Rigorous Science of Interpretable Machine Learning. 2017</a:t>
            </a:r>
          </a:p>
        </p:txBody>
      </p:sp>
      <p:sp>
        <p:nvSpPr>
          <p:cNvPr id="5" name="TextBox 4">
            <a:extLst>
              <a:ext uri="{FF2B5EF4-FFF2-40B4-BE49-F238E27FC236}">
                <a16:creationId xmlns:a16="http://schemas.microsoft.com/office/drawing/2014/main" id="{7DBA2422-E381-7BD1-7AE7-DDC19CC67346}"/>
              </a:ext>
            </a:extLst>
          </p:cNvPr>
          <p:cNvSpPr txBox="1"/>
          <p:nvPr/>
        </p:nvSpPr>
        <p:spPr>
          <a:xfrm>
            <a:off x="696686" y="5957730"/>
            <a:ext cx="8194964" cy="830997"/>
          </a:xfrm>
          <a:prstGeom prst="rect">
            <a:avLst/>
          </a:prstGeom>
          <a:noFill/>
        </p:spPr>
        <p:txBody>
          <a:bodyPr wrap="square">
            <a:spAutoFit/>
          </a:bodyPr>
          <a:lstStyle/>
          <a:p>
            <a:r>
              <a:rPr lang="en-US" sz="1200" dirty="0">
                <a:effectLst/>
                <a:latin typeface="Arial" panose="020B0604020202020204" pitchFamily="34" charset="0"/>
                <a:cs typeface="Arial" panose="020B0604020202020204" pitchFamily="34" charset="0"/>
              </a:rPr>
              <a:t>[1] A unified approach to interpreting model predictions</a:t>
            </a:r>
            <a:r>
              <a:rPr lang="en-US" sz="1200" dirty="0">
                <a:latin typeface="Arial" panose="020B0604020202020204" pitchFamily="34" charset="0"/>
                <a:cs typeface="Arial" panose="020B0604020202020204" pitchFamily="34" charset="0"/>
              </a:rPr>
              <a:t>. S. M. Lundberg, etc. </a:t>
            </a:r>
            <a:r>
              <a:rPr lang="en-US" sz="1200" dirty="0">
                <a:effectLst/>
                <a:latin typeface="Arial" panose="020B0604020202020204" pitchFamily="34" charset="0"/>
                <a:cs typeface="Arial" panose="020B0604020202020204" pitchFamily="34" charset="0"/>
              </a:rPr>
              <a:t>2017.</a:t>
            </a:r>
          </a:p>
          <a:p>
            <a:r>
              <a:rPr lang="en-US" sz="1200" dirty="0">
                <a:latin typeface="Arial" panose="020B0604020202020204" pitchFamily="34" charset="0"/>
                <a:cs typeface="Arial" panose="020B0604020202020204" pitchFamily="34" charset="0"/>
              </a:rPr>
              <a:t>Image Source: </a:t>
            </a:r>
          </a:p>
          <a:p>
            <a:r>
              <a:rPr lang="en-US" sz="1200" dirty="0">
                <a:latin typeface="Arial" panose="020B0604020202020204" pitchFamily="34" charset="0"/>
                <a:cs typeface="Arial" panose="020B0604020202020204" pitchFamily="34" charset="0"/>
              </a:rPr>
              <a:t>[2] Ten years after ImageNet: a 360° perspective on artificial intelligence. Sanjay Chawla, etc. 2023. </a:t>
            </a:r>
          </a:p>
          <a:p>
            <a:r>
              <a:rPr lang="en-US" sz="1200" dirty="0">
                <a:latin typeface="Arial" panose="020B0604020202020204" pitchFamily="34" charset="0"/>
                <a:cs typeface="Arial" panose="020B0604020202020204" pitchFamily="34" charset="0"/>
              </a:rPr>
              <a:t>[3] https://</a:t>
            </a:r>
            <a:r>
              <a:rPr lang="en-US" sz="1200" dirty="0" err="1">
                <a:latin typeface="Arial" panose="020B0604020202020204" pitchFamily="34" charset="0"/>
                <a:cs typeface="Arial" panose="020B0604020202020204" pitchFamily="34" charset="0"/>
              </a:rPr>
              <a:t>www.smithsonianmag.com</a:t>
            </a:r>
            <a:r>
              <a:rPr lang="en-US" sz="1200" dirty="0">
                <a:latin typeface="Arial" panose="020B0604020202020204" pitchFamily="34" charset="0"/>
                <a:cs typeface="Arial" panose="020B0604020202020204" pitchFamily="34" charset="0"/>
              </a:rPr>
              <a:t>/innovation/artificial-intelligence-is-now-used-predict-crime-is-it-biased-180968337/</a:t>
            </a:r>
          </a:p>
        </p:txBody>
      </p:sp>
      <p:pic>
        <p:nvPicPr>
          <p:cNvPr id="1026" name="Picture 2" descr="Defense against adversarial attacks in traffic sign images identification  based on 5G | EURASIP Journal on Wireless Communications and Networking |  Full Text">
            <a:extLst>
              <a:ext uri="{FF2B5EF4-FFF2-40B4-BE49-F238E27FC236}">
                <a16:creationId xmlns:a16="http://schemas.microsoft.com/office/drawing/2014/main" id="{448AA183-8F76-1DCD-2537-E5FC85A09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852" y="1627752"/>
            <a:ext cx="4453853" cy="1521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B6AD08-AB28-3AB6-DEB3-AA1A23BA7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0870" y="1627752"/>
            <a:ext cx="5233830" cy="152146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DE00D62-E9E9-F390-BBE7-8643A292EF3C}"/>
              </a:ext>
            </a:extLst>
          </p:cNvPr>
          <p:cNvSpPr txBox="1">
            <a:spLocks/>
          </p:cNvSpPr>
          <p:nvPr/>
        </p:nvSpPr>
        <p:spPr>
          <a:xfrm>
            <a:off x="280074" y="205995"/>
            <a:ext cx="11696336" cy="750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Arial" panose="020B0604020202020204" pitchFamily="34" charset="0"/>
                <a:cs typeface="Arial" panose="020B0604020202020204" pitchFamily="34" charset="0"/>
              </a:rPr>
              <a:t>Looking</a:t>
            </a:r>
            <a:r>
              <a:rPr lang="zh-CN" altLang="en-US">
                <a:solidFill>
                  <a:srgbClr val="AC8E68"/>
                </a:solidFill>
                <a:latin typeface="Arial" panose="020B0604020202020204" pitchFamily="34" charset="0"/>
                <a:cs typeface="Arial" panose="020B0604020202020204" pitchFamily="34" charset="0"/>
              </a:rPr>
              <a:t> </a:t>
            </a:r>
            <a:r>
              <a:rPr lang="en-US" altLang="zh-CN">
                <a:solidFill>
                  <a:srgbClr val="AC8E68"/>
                </a:solidFill>
                <a:latin typeface="Arial" panose="020B0604020202020204" pitchFamily="34" charset="0"/>
                <a:cs typeface="Arial" panose="020B0604020202020204" pitchFamily="34" charset="0"/>
              </a:rPr>
              <a:t>forward</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575321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C367A-8F19-10E5-A94D-D70EC42093F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758A69C-3500-7130-E5E7-B5C7B41DE075}"/>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Motivations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1B3C6B25-CE4C-FD80-69C6-CAC62688A7B5}"/>
              </a:ext>
            </a:extLst>
          </p:cNvPr>
          <p:cNvSpPr txBox="1"/>
          <p:nvPr/>
        </p:nvSpPr>
        <p:spPr>
          <a:xfrm>
            <a:off x="280073" y="1032293"/>
            <a:ext cx="11334983" cy="1077218"/>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To</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intervene:</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w</a:t>
            </a:r>
            <a:r>
              <a:rPr lang="en-US" sz="2200" dirty="0">
                <a:latin typeface="Microsoft YaHei UI" panose="020B0503020204020204" pitchFamily="34" charset="-122"/>
                <a:ea typeface="Microsoft YaHei UI" panose="020B0503020204020204" pitchFamily="34" charset="-122"/>
              </a:rPr>
              <a:t>hen an AI model makes a decision that impacts a person's life, it's essential to </a:t>
            </a:r>
            <a:r>
              <a:rPr lang="en-US" sz="2200" b="1" dirty="0">
                <a:solidFill>
                  <a:srgbClr val="FF0000"/>
                </a:solidFill>
                <a:latin typeface="Microsoft YaHei UI" panose="020B0503020204020204" pitchFamily="34" charset="-122"/>
                <a:ea typeface="Microsoft YaHei UI" panose="020B0503020204020204" pitchFamily="34" charset="-122"/>
              </a:rPr>
              <a:t>override </a:t>
            </a:r>
            <a:r>
              <a:rPr lang="en-US" sz="2200" dirty="0">
                <a:latin typeface="Microsoft YaHei UI" panose="020B0503020204020204" pitchFamily="34" charset="-122"/>
                <a:ea typeface="Microsoft YaHei UI" panose="020B0503020204020204" pitchFamily="34" charset="-122"/>
              </a:rPr>
              <a:t>that decision.</a:t>
            </a: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a:t>
            </a:r>
            <a:r>
              <a:rPr lang="en-US" sz="2000" dirty="0">
                <a:latin typeface="Microsoft YaHei UI" panose="020B0503020204020204" pitchFamily="34" charset="-122"/>
                <a:ea typeface="Microsoft YaHei UI" panose="020B0503020204020204" pitchFamily="34" charset="-122"/>
              </a:rPr>
              <a:t>lear explanation of why the decision was made </a:t>
            </a:r>
            <a:r>
              <a:rPr lang="en-US" altLang="zh-CN" sz="2000" dirty="0">
                <a:latin typeface="Microsoft YaHei UI" panose="020B0503020204020204" pitchFamily="34" charset="-122"/>
                <a:ea typeface="Microsoft YaHei UI" panose="020B0503020204020204" pitchFamily="34" charset="-122"/>
              </a:rPr>
              <a:t>helps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with</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intervention</a:t>
            </a:r>
            <a:r>
              <a:rPr lang="en-US" sz="2000" dirty="0">
                <a:latin typeface="Microsoft YaHei UI" panose="020B0503020204020204" pitchFamily="34" charset="-122"/>
                <a:ea typeface="Microsoft YaHei UI" panose="020B0503020204020204" pitchFamily="34" charset="-122"/>
              </a:rPr>
              <a:t>.</a:t>
            </a:r>
          </a:p>
        </p:txBody>
      </p:sp>
      <p:pic>
        <p:nvPicPr>
          <p:cNvPr id="6148" name="Picture 4" descr="How are FICO Scores Calculated? | myFICO">
            <a:extLst>
              <a:ext uri="{FF2B5EF4-FFF2-40B4-BE49-F238E27FC236}">
                <a16:creationId xmlns:a16="http://schemas.microsoft.com/office/drawing/2014/main" id="{066668FF-8E98-682E-B1D7-BAD1FE501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262" y="2547705"/>
            <a:ext cx="2356235" cy="22812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E5E762-85D3-CED9-CD80-1D6F553BA5BA}"/>
              </a:ext>
            </a:extLst>
          </p:cNvPr>
          <p:cNvSpPr txBox="1"/>
          <p:nvPr/>
        </p:nvSpPr>
        <p:spPr>
          <a:xfrm>
            <a:off x="4780551" y="2117503"/>
            <a:ext cx="2677656" cy="369332"/>
          </a:xfrm>
          <a:prstGeom prst="rect">
            <a:avLst/>
          </a:prstGeom>
          <a:noFill/>
        </p:spPr>
        <p:txBody>
          <a:bodyPr wrap="none" rtlCol="0">
            <a:spAutoFit/>
          </a:bodyPr>
          <a:lstStyle/>
          <a:p>
            <a:r>
              <a:rPr lang="en-US" altLang="zh-CN"/>
              <a:t>Global</a:t>
            </a:r>
            <a:r>
              <a:rPr lang="zh-CN" altLang="en-US"/>
              <a:t> </a:t>
            </a:r>
            <a:r>
              <a:rPr lang="en-US" altLang="zh-CN"/>
              <a:t>evaluation</a:t>
            </a:r>
            <a:r>
              <a:rPr lang="zh-CN" altLang="en-US"/>
              <a:t> </a:t>
            </a:r>
            <a:r>
              <a:rPr lang="en-US" altLang="zh-CN"/>
              <a:t>factors</a:t>
            </a:r>
          </a:p>
        </p:txBody>
      </p:sp>
      <p:sp>
        <p:nvSpPr>
          <p:cNvPr id="5" name="TextBox 4">
            <a:extLst>
              <a:ext uri="{FF2B5EF4-FFF2-40B4-BE49-F238E27FC236}">
                <a16:creationId xmlns:a16="http://schemas.microsoft.com/office/drawing/2014/main" id="{3D8457BC-7A19-39EC-9659-59D713939994}"/>
              </a:ext>
            </a:extLst>
          </p:cNvPr>
          <p:cNvSpPr txBox="1"/>
          <p:nvPr/>
        </p:nvSpPr>
        <p:spPr>
          <a:xfrm>
            <a:off x="980758" y="2117503"/>
            <a:ext cx="2606996" cy="369332"/>
          </a:xfrm>
          <a:prstGeom prst="rect">
            <a:avLst/>
          </a:prstGeom>
          <a:noFill/>
        </p:spPr>
        <p:txBody>
          <a:bodyPr wrap="none" rtlCol="0">
            <a:spAutoFit/>
          </a:bodyPr>
          <a:lstStyle/>
          <a:p>
            <a:r>
              <a:rPr lang="en-US" altLang="zh-CN"/>
              <a:t>A</a:t>
            </a:r>
            <a:r>
              <a:rPr lang="zh-CN" altLang="en-US"/>
              <a:t> </a:t>
            </a:r>
            <a:r>
              <a:rPr lang="en-US" altLang="zh-CN"/>
              <a:t>credit</a:t>
            </a:r>
            <a:r>
              <a:rPr lang="zh-CN" altLang="en-US"/>
              <a:t> </a:t>
            </a:r>
            <a:r>
              <a:rPr lang="en-US" altLang="zh-CN"/>
              <a:t>card</a:t>
            </a:r>
            <a:r>
              <a:rPr lang="zh-CN" altLang="en-US"/>
              <a:t> </a:t>
            </a:r>
            <a:r>
              <a:rPr lang="en-US" altLang="zh-CN"/>
              <a:t>application</a:t>
            </a:r>
            <a:endParaRPr lang="en-CN"/>
          </a:p>
        </p:txBody>
      </p:sp>
      <p:pic>
        <p:nvPicPr>
          <p:cNvPr id="6150" name="Picture 6" descr="Applying For Credit Cards - Low Interest Credit">
            <a:extLst>
              <a:ext uri="{FF2B5EF4-FFF2-40B4-BE49-F238E27FC236}">
                <a16:creationId xmlns:a16="http://schemas.microsoft.com/office/drawing/2014/main" id="{F5271313-EABE-F4BE-A50A-CCB72AD0D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139" y="2739787"/>
            <a:ext cx="2356235" cy="157155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3216D1F5-553E-F203-CBAD-37C86B803FEF}"/>
              </a:ext>
            </a:extLst>
          </p:cNvPr>
          <p:cNvSpPr/>
          <p:nvPr/>
        </p:nvSpPr>
        <p:spPr>
          <a:xfrm>
            <a:off x="4086603" y="3278132"/>
            <a:ext cx="358923" cy="273465"/>
          </a:xfrm>
          <a:prstGeom prst="rightArrow">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6152" name="Picture 8" descr="Does Getting Denied for a Credit Card Hurt Your Score?">
            <a:extLst>
              <a:ext uri="{FF2B5EF4-FFF2-40B4-BE49-F238E27FC236}">
                <a16:creationId xmlns:a16="http://schemas.microsoft.com/office/drawing/2014/main" id="{47B3D80E-0592-298B-16A7-D3CD9B6BA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9165" y="2739787"/>
            <a:ext cx="2886434" cy="1623619"/>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9BEA6A81-A29E-3606-B047-259B1842B213}"/>
              </a:ext>
            </a:extLst>
          </p:cNvPr>
          <p:cNvSpPr/>
          <p:nvPr/>
        </p:nvSpPr>
        <p:spPr>
          <a:xfrm>
            <a:off x="7613771" y="3278132"/>
            <a:ext cx="358923" cy="273465"/>
          </a:xfrm>
          <a:prstGeom prst="rightArrow">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6154" name="Picture 10" descr="Emoji With Question Mark PNG Transparent Images Free Download | Vector  Files | Pngtree">
            <a:extLst>
              <a:ext uri="{FF2B5EF4-FFF2-40B4-BE49-F238E27FC236}">
                <a16:creationId xmlns:a16="http://schemas.microsoft.com/office/drawing/2014/main" id="{53116E62-F0B8-FEEB-F07C-D26EA623A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9208" y="4363406"/>
            <a:ext cx="1251857" cy="1251857"/>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33A2EA23-7A14-AC2C-7DA8-BBE7FAD5C0FB}"/>
              </a:ext>
            </a:extLst>
          </p:cNvPr>
          <p:cNvSpPr/>
          <p:nvPr/>
        </p:nvSpPr>
        <p:spPr>
          <a:xfrm rot="5400000">
            <a:off x="9053724" y="4829137"/>
            <a:ext cx="358923" cy="273465"/>
          </a:xfrm>
          <a:prstGeom prst="rightArrow">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14" name="Group 13">
            <a:extLst>
              <a:ext uri="{FF2B5EF4-FFF2-40B4-BE49-F238E27FC236}">
                <a16:creationId xmlns:a16="http://schemas.microsoft.com/office/drawing/2014/main" id="{7C4F07AC-2335-6202-5B59-9B1FC1C9036D}"/>
              </a:ext>
            </a:extLst>
          </p:cNvPr>
          <p:cNvGrpSpPr/>
          <p:nvPr/>
        </p:nvGrpSpPr>
        <p:grpSpPr>
          <a:xfrm>
            <a:off x="924866" y="4784778"/>
            <a:ext cx="7047828" cy="1477328"/>
            <a:chOff x="4030685" y="2107411"/>
            <a:chExt cx="7047828" cy="1477328"/>
          </a:xfrm>
        </p:grpSpPr>
        <p:sp>
          <p:nvSpPr>
            <p:cNvPr id="10" name="TextBox 9">
              <a:extLst>
                <a:ext uri="{FF2B5EF4-FFF2-40B4-BE49-F238E27FC236}">
                  <a16:creationId xmlns:a16="http://schemas.microsoft.com/office/drawing/2014/main" id="{E3C6F315-6BA0-D207-7040-27B0F66B2899}"/>
                </a:ext>
              </a:extLst>
            </p:cNvPr>
            <p:cNvSpPr txBox="1"/>
            <p:nvPr/>
          </p:nvSpPr>
          <p:spPr>
            <a:xfrm>
              <a:off x="8060842" y="2185156"/>
              <a:ext cx="3017671" cy="1200329"/>
            </a:xfrm>
            <a:prstGeom prst="rect">
              <a:avLst/>
            </a:prstGeom>
            <a:noFill/>
          </p:spPr>
          <p:txBody>
            <a:bodyPr wrap="square" rtlCol="0">
              <a:spAutoFit/>
            </a:bodyPr>
            <a:lstStyle/>
            <a:p>
              <a:r>
                <a:rPr lang="en-US" altLang="zh-CN" b="1" dirty="0"/>
                <a:t>Explanation:</a:t>
              </a:r>
              <a:r>
                <a:rPr lang="zh-CN" altLang="en-US" b="1" dirty="0"/>
                <a:t> </a:t>
              </a:r>
              <a:r>
                <a:rPr lang="en-US" altLang="zh-CN" i="1" u="sng" dirty="0"/>
                <a:t>the</a:t>
              </a:r>
              <a:r>
                <a:rPr lang="zh-CN" altLang="en-US" i="1" u="sng" dirty="0"/>
                <a:t> </a:t>
              </a:r>
              <a:r>
                <a:rPr lang="en-US" altLang="zh-CN" i="1" u="sng" dirty="0"/>
                <a:t>case</a:t>
              </a:r>
              <a:r>
                <a:rPr lang="zh-CN" altLang="en-US" i="1" u="sng" dirty="0"/>
                <a:t> </a:t>
              </a:r>
              <a:r>
                <a:rPr lang="en-US" altLang="zh-CN" i="1" u="sng" dirty="0"/>
                <a:t>is</a:t>
              </a:r>
              <a:r>
                <a:rPr lang="zh-CN" altLang="en-US" i="1" u="sng" dirty="0"/>
                <a:t> </a:t>
              </a:r>
              <a:r>
                <a:rPr lang="en-US" altLang="zh-CN" i="1" u="sng" dirty="0"/>
                <a:t>denied</a:t>
              </a:r>
              <a:r>
                <a:rPr lang="zh-CN" altLang="en-US" i="1" u="sng" dirty="0"/>
                <a:t> </a:t>
              </a:r>
              <a:r>
                <a:rPr lang="en-US" altLang="zh-CN" i="1" u="sng" dirty="0"/>
                <a:t>because</a:t>
              </a:r>
              <a:r>
                <a:rPr lang="zh-CN" altLang="en-US" i="1" u="sng" dirty="0"/>
                <a:t> </a:t>
              </a:r>
              <a:r>
                <a:rPr lang="en-US" altLang="zh-CN" i="1" u="sng" dirty="0"/>
                <a:t>you</a:t>
              </a:r>
              <a:r>
                <a:rPr lang="zh-CN" altLang="en-US" i="1" u="sng" dirty="0"/>
                <a:t> </a:t>
              </a:r>
              <a:r>
                <a:rPr lang="en-US" altLang="zh-CN" i="1" u="sng" dirty="0"/>
                <a:t>owe</a:t>
              </a:r>
              <a:br>
                <a:rPr lang="en-CN" altLang="zh-CN" i="1" u="sng" dirty="0"/>
              </a:br>
              <a:r>
                <a:rPr lang="en-CN" altLang="zh-CN" i="1" u="sng" dirty="0"/>
                <a:t>too</a:t>
              </a:r>
              <a:r>
                <a:rPr lang="zh-CN" altLang="en-US" i="1" u="sng" dirty="0"/>
                <a:t> </a:t>
              </a:r>
              <a:r>
                <a:rPr lang="en-US" altLang="zh-CN" i="1" u="sng" dirty="0"/>
                <a:t>much,</a:t>
              </a:r>
              <a:r>
                <a:rPr lang="zh-CN" altLang="en-US" i="1" u="sng" dirty="0"/>
                <a:t> </a:t>
              </a:r>
              <a:r>
                <a:rPr lang="en-US" altLang="zh-CN" i="1" u="sng" dirty="0"/>
                <a:t>and</a:t>
              </a:r>
              <a:r>
                <a:rPr lang="zh-CN" altLang="en-US" i="1" u="sng" dirty="0"/>
                <a:t> </a:t>
              </a:r>
              <a:r>
                <a:rPr lang="en-US" altLang="zh-CN" i="1" u="sng" dirty="0"/>
                <a:t>reducing</a:t>
              </a:r>
              <a:r>
                <a:rPr lang="zh-CN" altLang="en-US" i="1" u="sng" dirty="0"/>
                <a:t> </a:t>
              </a:r>
              <a:r>
                <a:rPr lang="en-US" altLang="zh-CN" i="1" u="sng" dirty="0"/>
                <a:t>that</a:t>
              </a:r>
              <a:r>
                <a:rPr lang="zh-CN" altLang="en-US" i="1" u="sng" dirty="0"/>
                <a:t> </a:t>
              </a:r>
              <a:r>
                <a:rPr lang="en-US" altLang="zh-CN" i="1" u="sng" dirty="0"/>
                <a:t>by</a:t>
              </a:r>
              <a:r>
                <a:rPr lang="zh-CN" altLang="en-US" i="1" u="sng" dirty="0"/>
                <a:t> </a:t>
              </a:r>
              <a:r>
                <a:rPr lang="en-US" altLang="zh-CN" i="1" u="sng" dirty="0"/>
                <a:t>50%</a:t>
              </a:r>
              <a:r>
                <a:rPr lang="zh-CN" altLang="en-US" i="1" u="sng" dirty="0"/>
                <a:t> </a:t>
              </a:r>
              <a:r>
                <a:rPr lang="en-US" altLang="zh-CN" i="1" u="sng" dirty="0"/>
                <a:t>will</a:t>
              </a:r>
              <a:r>
                <a:rPr lang="zh-CN" altLang="en-US" i="1" u="sng" dirty="0"/>
                <a:t> </a:t>
              </a:r>
              <a:r>
                <a:rPr lang="en-US" altLang="zh-CN" i="1" u="sng" dirty="0"/>
                <a:t>be</a:t>
              </a:r>
              <a:r>
                <a:rPr lang="zh-CN" altLang="en-US" i="1" u="sng" dirty="0"/>
                <a:t> </a:t>
              </a:r>
              <a:r>
                <a:rPr lang="en-US" altLang="zh-CN" i="1" u="sng" dirty="0"/>
                <a:t>helpful.</a:t>
              </a:r>
            </a:p>
          </p:txBody>
        </p:sp>
        <p:sp>
          <p:nvSpPr>
            <p:cNvPr id="12" name="Right Arrow 11">
              <a:extLst>
                <a:ext uri="{FF2B5EF4-FFF2-40B4-BE49-F238E27FC236}">
                  <a16:creationId xmlns:a16="http://schemas.microsoft.com/office/drawing/2014/main" id="{387AE60B-8BB5-44DC-B3C9-9EEF0CF0159E}"/>
                </a:ext>
              </a:extLst>
            </p:cNvPr>
            <p:cNvSpPr/>
            <p:nvPr/>
          </p:nvSpPr>
          <p:spPr>
            <a:xfrm rot="10800000">
              <a:off x="7526685" y="2709342"/>
              <a:ext cx="358923" cy="273465"/>
            </a:xfrm>
            <a:prstGeom prst="rightArrow">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63EF4A37-05B5-7675-EB6F-D5F69DAFBB13}"/>
                </a:ext>
              </a:extLst>
            </p:cNvPr>
            <p:cNvSpPr txBox="1"/>
            <p:nvPr/>
          </p:nvSpPr>
          <p:spPr>
            <a:xfrm>
              <a:off x="4030685" y="2107411"/>
              <a:ext cx="2939010" cy="1477328"/>
            </a:xfrm>
            <a:prstGeom prst="rect">
              <a:avLst/>
            </a:prstGeom>
            <a:noFill/>
            <a:ln>
              <a:solidFill>
                <a:schemeClr val="bg1">
                  <a:lumMod val="65000"/>
                </a:schemeClr>
              </a:solidFill>
            </a:ln>
          </p:spPr>
          <p:txBody>
            <a:bodyPr wrap="none" rtlCol="0">
              <a:spAutoFit/>
            </a:bodyPr>
            <a:lstStyle/>
            <a:p>
              <a:r>
                <a:rPr lang="en-US" altLang="zh-CN" dirty="0"/>
                <a:t>Interventions:</a:t>
              </a:r>
            </a:p>
            <a:p>
              <a:pPr marL="342900" indent="-342900">
                <a:buAutoNum type="arabicParenR"/>
              </a:pPr>
              <a:r>
                <a:rPr lang="en-US" altLang="zh-CN" dirty="0"/>
                <a:t>Reduce</a:t>
              </a:r>
              <a:r>
                <a:rPr lang="zh-CN" altLang="en-US" dirty="0"/>
                <a:t> </a:t>
              </a:r>
              <a:r>
                <a:rPr lang="en-US" altLang="zh-CN" dirty="0"/>
                <a:t>electricity</a:t>
              </a:r>
              <a:r>
                <a:rPr lang="zh-CN" altLang="en-US" dirty="0"/>
                <a:t> </a:t>
              </a:r>
              <a:r>
                <a:rPr lang="en-US" altLang="zh-CN" dirty="0"/>
                <a:t>bill</a:t>
              </a:r>
            </a:p>
            <a:p>
              <a:pPr marL="342900" indent="-342900">
                <a:buAutoNum type="arabicParenR"/>
              </a:pPr>
              <a:r>
                <a:rPr lang="en-US" altLang="zh-CN" dirty="0"/>
                <a:t>Less</a:t>
              </a:r>
              <a:r>
                <a:rPr lang="zh-CN" altLang="en-US" dirty="0"/>
                <a:t> </a:t>
              </a:r>
              <a:r>
                <a:rPr lang="en-US" altLang="zh-CN" dirty="0"/>
                <a:t>dining</a:t>
              </a:r>
              <a:r>
                <a:rPr lang="zh-CN" altLang="en-US" dirty="0"/>
                <a:t> </a:t>
              </a:r>
              <a:r>
                <a:rPr lang="en-US" altLang="zh-CN" dirty="0"/>
                <a:t>out</a:t>
              </a:r>
            </a:p>
            <a:p>
              <a:pPr marL="342900" indent="-342900">
                <a:buAutoNum type="arabicParenR"/>
              </a:pPr>
              <a:r>
                <a:rPr lang="en-US" altLang="zh-CN" dirty="0"/>
                <a:t>No</a:t>
              </a:r>
              <a:r>
                <a:rPr lang="zh-CN" altLang="en-US" dirty="0"/>
                <a:t> </a:t>
              </a:r>
              <a:r>
                <a:rPr lang="en-US" altLang="zh-CN" dirty="0"/>
                <a:t>purchase</a:t>
              </a:r>
              <a:r>
                <a:rPr lang="zh-CN" altLang="en-US" dirty="0"/>
                <a:t> </a:t>
              </a:r>
              <a:r>
                <a:rPr lang="en-US" altLang="zh-CN" dirty="0"/>
                <a:t>of</a:t>
              </a:r>
              <a:r>
                <a:rPr lang="zh-CN" altLang="en-US" dirty="0"/>
                <a:t> </a:t>
              </a:r>
              <a:r>
                <a:rPr lang="en-US" altLang="zh-CN" dirty="0"/>
                <a:t>luxuries.</a:t>
              </a:r>
            </a:p>
            <a:p>
              <a:pPr marL="342900" indent="-342900">
                <a:buAutoNum type="arabicParenR"/>
              </a:pPr>
              <a:r>
                <a:rPr lang="en-US" dirty="0"/>
                <a:t>……</a:t>
              </a:r>
              <a:endParaRPr lang="en-CN" dirty="0"/>
            </a:p>
          </p:txBody>
        </p:sp>
      </p:grpSp>
      <p:sp>
        <p:nvSpPr>
          <p:cNvPr id="15" name="Right Arrow 14">
            <a:extLst>
              <a:ext uri="{FF2B5EF4-FFF2-40B4-BE49-F238E27FC236}">
                <a16:creationId xmlns:a16="http://schemas.microsoft.com/office/drawing/2014/main" id="{1245469A-B4D7-FD50-2EB7-570E2D17DACA}"/>
              </a:ext>
            </a:extLst>
          </p:cNvPr>
          <p:cNvSpPr/>
          <p:nvPr/>
        </p:nvSpPr>
        <p:spPr>
          <a:xfrm rot="10800000">
            <a:off x="7905987" y="5386709"/>
            <a:ext cx="358923" cy="273465"/>
          </a:xfrm>
          <a:prstGeom prst="rightArrow">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ight Arrow 15">
            <a:extLst>
              <a:ext uri="{FF2B5EF4-FFF2-40B4-BE49-F238E27FC236}">
                <a16:creationId xmlns:a16="http://schemas.microsoft.com/office/drawing/2014/main" id="{E9BC5843-8CFF-A720-8637-E3DE098BAD32}"/>
              </a:ext>
            </a:extLst>
          </p:cNvPr>
          <p:cNvSpPr/>
          <p:nvPr/>
        </p:nvSpPr>
        <p:spPr>
          <a:xfrm rot="16200000">
            <a:off x="2084199" y="4429235"/>
            <a:ext cx="358923" cy="273465"/>
          </a:xfrm>
          <a:prstGeom prst="rightArrow">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C4EB4244-FCAF-0560-C190-7EB9AABC9B92}"/>
              </a:ext>
            </a:extLst>
          </p:cNvPr>
          <p:cNvSpPr txBox="1"/>
          <p:nvPr/>
        </p:nvSpPr>
        <p:spPr>
          <a:xfrm>
            <a:off x="2439969" y="4395772"/>
            <a:ext cx="1404674" cy="369332"/>
          </a:xfrm>
          <a:prstGeom prst="rect">
            <a:avLst/>
          </a:prstGeom>
          <a:noFill/>
        </p:spPr>
        <p:txBody>
          <a:bodyPr wrap="square">
            <a:spAutoFit/>
          </a:bodyPr>
          <a:lstStyle/>
          <a:p>
            <a:r>
              <a:rPr lang="en-US" altLang="zh-CN" b="1">
                <a:solidFill>
                  <a:srgbClr val="FF0000"/>
                </a:solidFill>
              </a:rPr>
              <a:t>Apply</a:t>
            </a:r>
            <a:r>
              <a:rPr lang="zh-CN" altLang="en-US" b="1">
                <a:solidFill>
                  <a:srgbClr val="FF0000"/>
                </a:solidFill>
              </a:rPr>
              <a:t> </a:t>
            </a:r>
            <a:r>
              <a:rPr lang="en-US" altLang="zh-CN" b="1">
                <a:solidFill>
                  <a:srgbClr val="FF0000"/>
                </a:solidFill>
              </a:rPr>
              <a:t>again</a:t>
            </a:r>
            <a:endParaRPr lang="en-CN" b="1">
              <a:solidFill>
                <a:srgbClr val="FF0000"/>
              </a:solidFill>
            </a:endParaRPr>
          </a:p>
        </p:txBody>
      </p:sp>
      <p:sp>
        <p:nvSpPr>
          <p:cNvPr id="4" name="TextBox 3">
            <a:extLst>
              <a:ext uri="{FF2B5EF4-FFF2-40B4-BE49-F238E27FC236}">
                <a16:creationId xmlns:a16="http://schemas.microsoft.com/office/drawing/2014/main" id="{BACB1B10-645B-FAC5-3C12-5A0A1F6533E5}"/>
              </a:ext>
            </a:extLst>
          </p:cNvPr>
          <p:cNvSpPr txBox="1"/>
          <p:nvPr/>
        </p:nvSpPr>
        <p:spPr>
          <a:xfrm>
            <a:off x="4028392" y="5997798"/>
            <a:ext cx="8224456" cy="830997"/>
          </a:xfrm>
          <a:prstGeom prst="rect">
            <a:avLst/>
          </a:prstGeom>
          <a:noFill/>
        </p:spPr>
        <p:txBody>
          <a:bodyPr wrap="square" rtlCol="0">
            <a:spAutoFit/>
          </a:bodyPr>
          <a:lstStyle/>
          <a:p>
            <a:r>
              <a:rPr lang="en-US" altLang="zh-CN" sz="1200" dirty="0"/>
              <a:t>Image Source: </a:t>
            </a:r>
          </a:p>
          <a:p>
            <a:r>
              <a:rPr lang="en-US" altLang="zh-CN" sz="1200" dirty="0"/>
              <a:t>[1] https://</a:t>
            </a:r>
            <a:r>
              <a:rPr lang="en-US" altLang="zh-CN" sz="1200" dirty="0" err="1"/>
              <a:t>www.dreamstime.com</a:t>
            </a:r>
            <a:r>
              <a:rPr lang="en-US" altLang="zh-CN" sz="1200" dirty="0"/>
              <a:t>/stock-photography-hand-signing-fictitious-credit-card-application-image16568402</a:t>
            </a:r>
          </a:p>
          <a:p>
            <a:r>
              <a:rPr lang="en-US" altLang="zh-CN" sz="1200" dirty="0"/>
              <a:t>[2] https://www.myfico.com/credit-education/whats-in-your-credit-score</a:t>
            </a:r>
          </a:p>
          <a:p>
            <a:r>
              <a:rPr lang="en-US" altLang="zh-CN" sz="1200" dirty="0"/>
              <a:t>[3] https://</a:t>
            </a:r>
            <a:r>
              <a:rPr lang="en-US" altLang="zh-CN" sz="1200" dirty="0" err="1"/>
              <a:t>creditmergency.com</a:t>
            </a:r>
            <a:r>
              <a:rPr lang="en-US" altLang="zh-CN" sz="1200" dirty="0"/>
              <a:t>/why-was-my-credit-card-application-denied/</a:t>
            </a:r>
          </a:p>
        </p:txBody>
      </p:sp>
    </p:spTree>
    <p:extLst>
      <p:ext uri="{BB962C8B-B14F-4D97-AF65-F5344CB8AC3E}">
        <p14:creationId xmlns:p14="http://schemas.microsoft.com/office/powerpoint/2010/main" val="1006668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0F576-FC7C-CE71-8D6F-7D8B48E9475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D47B674-0D78-E50E-051F-C5F7976579B0}"/>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Motivations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F150E4E3-9F2B-3A95-6CE3-6E9F47A8F93F}"/>
              </a:ext>
            </a:extLst>
          </p:cNvPr>
          <p:cNvSpPr txBox="1"/>
          <p:nvPr/>
        </p:nvSpPr>
        <p:spPr>
          <a:xfrm>
            <a:off x="280073" y="1032293"/>
            <a:ext cx="6587403" cy="3816429"/>
          </a:xfrm>
          <a:prstGeom prst="rect">
            <a:avLst/>
          </a:prstGeom>
          <a:noFill/>
        </p:spPr>
        <p:txBody>
          <a:bodyPr wrap="square" rtlCol="0">
            <a:spAutoFit/>
          </a:bodyPr>
          <a:lstStyle/>
          <a:p>
            <a:pPr marL="285750" indent="-285750">
              <a:buFont typeface="Arial" panose="020B0604020202020204" pitchFamily="34" charset="0"/>
              <a:buChar char="•"/>
            </a:pPr>
            <a:r>
              <a:rPr lang="en-US" altLang="zh-CN" sz="2200">
                <a:latin typeface="Microsoft YaHei UI" panose="020B0503020204020204" pitchFamily="34" charset="-122"/>
                <a:ea typeface="Microsoft YaHei UI" panose="020B0503020204020204" pitchFamily="34" charset="-122"/>
              </a:rPr>
              <a:t>Explainable</a:t>
            </a:r>
            <a:r>
              <a:rPr lang="zh-CN" altLang="en-US" sz="2200">
                <a:latin typeface="Microsoft YaHei UI" panose="020B0503020204020204" pitchFamily="34" charset="-122"/>
                <a:ea typeface="Microsoft YaHei UI" panose="020B0503020204020204" pitchFamily="34" charset="-122"/>
              </a:rPr>
              <a:t> </a:t>
            </a:r>
            <a:r>
              <a:rPr lang="en-US" altLang="zh-CN" sz="2200">
                <a:latin typeface="Microsoft YaHei UI" panose="020B0503020204020204" pitchFamily="34" charset="-122"/>
                <a:ea typeface="Microsoft YaHei UI" panose="020B0503020204020204" pitchFamily="34" charset="-122"/>
              </a:rPr>
              <a:t>financial</a:t>
            </a:r>
            <a:r>
              <a:rPr lang="zh-CN" altLang="en-US" sz="2200">
                <a:latin typeface="Microsoft YaHei UI" panose="020B0503020204020204" pitchFamily="34" charset="-122"/>
                <a:ea typeface="Microsoft YaHei UI" panose="020B0503020204020204" pitchFamily="34" charset="-122"/>
              </a:rPr>
              <a:t> </a:t>
            </a:r>
            <a:r>
              <a:rPr lang="en-US" altLang="zh-CN" sz="2200">
                <a:latin typeface="Microsoft YaHei UI" panose="020B0503020204020204" pitchFamily="34" charset="-122"/>
                <a:ea typeface="Microsoft YaHei UI" panose="020B0503020204020204" pitchFamily="34" charset="-122"/>
              </a:rPr>
              <a:t>fraud</a:t>
            </a:r>
            <a:r>
              <a:rPr lang="zh-CN" altLang="en-US" sz="2200">
                <a:latin typeface="Microsoft YaHei UI" panose="020B0503020204020204" pitchFamily="34" charset="-122"/>
                <a:ea typeface="Microsoft YaHei UI" panose="020B0503020204020204" pitchFamily="34" charset="-122"/>
              </a:rPr>
              <a:t> </a:t>
            </a:r>
            <a:r>
              <a:rPr lang="en-US" altLang="zh-CN" sz="2200">
                <a:latin typeface="Microsoft YaHei UI" panose="020B0503020204020204" pitchFamily="34" charset="-122"/>
                <a:ea typeface="Microsoft YaHei UI" panose="020B0503020204020204" pitchFamily="34" charset="-122"/>
              </a:rPr>
              <a:t>intervention</a:t>
            </a:r>
          </a:p>
          <a:p>
            <a:pPr marL="742950" lvl="1" indent="-285750">
              <a:buFont typeface="Arial" panose="020B0604020202020204" pitchFamily="34" charset="0"/>
              <a:buChar char="•"/>
            </a:pPr>
            <a:r>
              <a:rPr lang="en-CN" sz="2000">
                <a:latin typeface="Microsoft YaHei UI" panose="020B0503020204020204" pitchFamily="34" charset="-122"/>
                <a:ea typeface="Microsoft YaHei UI" panose="020B0503020204020204" pitchFamily="34" charset="-122"/>
              </a:rPr>
              <a:t>De</a:t>
            </a:r>
            <a:r>
              <a:rPr lang="en-US" altLang="zh-CN" sz="2000">
                <a:latin typeface="Microsoft YaHei UI" panose="020B0503020204020204" pitchFamily="34" charset="-122"/>
                <a:ea typeface="Microsoft YaHei UI" panose="020B0503020204020204" pitchFamily="34" charset="-122"/>
              </a:rPr>
              <a:t>tecting</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suspicious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financial</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accounts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not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enough,</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but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require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human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intervention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to</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stop</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financial</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loss</a:t>
            </a:r>
            <a:r>
              <a:rPr lang="en-US" altLang="zh-CN" sz="2000" b="1" baseline="30000">
                <a:latin typeface="Microsoft YaHei UI" panose="020B0503020204020204" pitchFamily="34" charset="-122"/>
                <a:ea typeface="Microsoft YaHei UI" panose="020B0503020204020204" pitchFamily="34" charset="-122"/>
              </a:rPr>
              <a:t>[3]</a:t>
            </a:r>
            <a:r>
              <a:rPr lang="en-US" altLang="zh-CN" sz="2000">
                <a:latin typeface="Microsoft YaHei UI" panose="020B0503020204020204" pitchFamily="34" charset="-122"/>
                <a:ea typeface="Microsoft YaHei UI" panose="020B0503020204020204" pitchFamily="34" charset="-122"/>
              </a:rPr>
              <a:t>. </a:t>
            </a:r>
          </a:p>
          <a:p>
            <a:pPr marL="742950" lvl="1" indent="-285750">
              <a:buFont typeface="Arial" panose="020B0604020202020204" pitchFamily="34" charset="0"/>
              <a:buChar char="•"/>
            </a:pPr>
            <a:endParaRPr lang="en-US" altLang="zh-CN" sz="2000">
              <a:latin typeface="Microsoft YaHei UI" panose="020B0503020204020204" pitchFamily="34" charset="-122"/>
              <a:ea typeface="Microsoft YaHei UI" panose="020B0503020204020204" pitchFamily="34" charset="-122"/>
            </a:endParaRPr>
          </a:p>
          <a:p>
            <a:pPr marL="742950" lvl="1" indent="-285750">
              <a:buFont typeface="Arial" panose="020B0604020202020204" pitchFamily="34" charset="0"/>
              <a:buChar char="•"/>
            </a:pPr>
            <a:r>
              <a:rPr lang="en-US" altLang="zh-CN" sz="2000">
                <a:latin typeface="Microsoft YaHei UI" panose="020B0503020204020204" pitchFamily="34" charset="-122"/>
                <a:ea typeface="Microsoft YaHei UI" panose="020B0503020204020204" pitchFamily="34" charset="-122"/>
              </a:rPr>
              <a:t>But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mis-classification,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particular,</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false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positives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(e.g.,</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Kevin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example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right)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can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make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innocent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customers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unhappy.</a:t>
            </a:r>
          </a:p>
          <a:p>
            <a:pPr marL="742950" lvl="1" indent="-285750">
              <a:buFont typeface="Arial" panose="020B0604020202020204" pitchFamily="34" charset="0"/>
              <a:buChar char="•"/>
            </a:pPr>
            <a:endParaRPr lang="en-US" altLang="zh-CN" sz="2000">
              <a:latin typeface="Microsoft YaHei UI" panose="020B0503020204020204" pitchFamily="34" charset="-122"/>
              <a:ea typeface="Microsoft YaHei UI" panose="020B0503020204020204" pitchFamily="34" charset="-122"/>
            </a:endParaRPr>
          </a:p>
          <a:p>
            <a:pPr marL="742950" lvl="1" indent="-285750">
              <a:buFont typeface="Arial" panose="020B0604020202020204" pitchFamily="34" charset="0"/>
              <a:buChar char="•"/>
            </a:pPr>
            <a:r>
              <a:rPr lang="en-US" altLang="zh-CN" sz="2000">
                <a:latin typeface="Microsoft YaHei UI" panose="020B0503020204020204" pitchFamily="34" charset="-122"/>
                <a:ea typeface="Microsoft YaHei UI" panose="020B0503020204020204" pitchFamily="34" charset="-122"/>
              </a:rPr>
              <a:t>Explanations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that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justify</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why</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account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suspicious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can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be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useful</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for</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human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to</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make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more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precise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decisions.</a:t>
            </a:r>
          </a:p>
        </p:txBody>
      </p:sp>
      <p:sp>
        <p:nvSpPr>
          <p:cNvPr id="4" name="TextBox 3">
            <a:extLst>
              <a:ext uri="{FF2B5EF4-FFF2-40B4-BE49-F238E27FC236}">
                <a16:creationId xmlns:a16="http://schemas.microsoft.com/office/drawing/2014/main" id="{77A5A041-17AD-A08E-208E-D3CFBB110A95}"/>
              </a:ext>
            </a:extLst>
          </p:cNvPr>
          <p:cNvSpPr txBox="1"/>
          <p:nvPr/>
        </p:nvSpPr>
        <p:spPr>
          <a:xfrm>
            <a:off x="425821" y="5451676"/>
            <a:ext cx="5616943" cy="1231106"/>
          </a:xfrm>
          <a:prstGeom prst="rect">
            <a:avLst/>
          </a:prstGeom>
          <a:noFill/>
        </p:spPr>
        <p:txBody>
          <a:bodyPr wrap="square" rtlCol="0">
            <a:spAutoFit/>
          </a:bodyPr>
          <a:lstStyle/>
          <a:p>
            <a:r>
              <a:rPr lang="en-US" sz="1400" b="1" u="sng" dirty="0">
                <a:solidFill>
                  <a:srgbClr val="C00000"/>
                </a:solidFill>
              </a:rPr>
              <a:t>P</a:t>
            </a:r>
            <a:r>
              <a:rPr lang="en-US" altLang="zh-CN" sz="1400" b="1" u="sng" dirty="0">
                <a:solidFill>
                  <a:srgbClr val="C00000"/>
                </a:solidFill>
              </a:rPr>
              <a:t>ublications</a:t>
            </a:r>
            <a:r>
              <a:rPr lang="zh-CN" altLang="en-US" sz="1400" b="1" u="sng" dirty="0">
                <a:solidFill>
                  <a:srgbClr val="C00000"/>
                </a:solidFill>
              </a:rPr>
              <a:t> </a:t>
            </a:r>
            <a:r>
              <a:rPr lang="en-US" altLang="zh-CN" sz="1400" b="1" u="sng" dirty="0">
                <a:solidFill>
                  <a:srgbClr val="C00000"/>
                </a:solidFill>
              </a:rPr>
              <a:t>from</a:t>
            </a:r>
            <a:r>
              <a:rPr lang="zh-CN" altLang="en-US" sz="1400" b="1" u="sng" dirty="0">
                <a:solidFill>
                  <a:srgbClr val="C00000"/>
                </a:solidFill>
              </a:rPr>
              <a:t> </a:t>
            </a:r>
            <a:r>
              <a:rPr lang="en-US" altLang="zh-CN" sz="1400" b="1" u="sng" dirty="0">
                <a:solidFill>
                  <a:srgbClr val="C00000"/>
                </a:solidFill>
              </a:rPr>
              <a:t>my</a:t>
            </a:r>
            <a:r>
              <a:rPr lang="zh-CN" altLang="en-US" sz="1400" b="1" u="sng" dirty="0">
                <a:solidFill>
                  <a:srgbClr val="C00000"/>
                </a:solidFill>
              </a:rPr>
              <a:t> </a:t>
            </a:r>
            <a:r>
              <a:rPr lang="en-US" altLang="zh-CN" sz="1400" b="1" u="sng" dirty="0">
                <a:solidFill>
                  <a:srgbClr val="C00000"/>
                </a:solidFill>
              </a:rPr>
              <a:t>group</a:t>
            </a:r>
            <a:endParaRPr lang="en-US" sz="1400" b="1" u="sng" dirty="0">
              <a:solidFill>
                <a:srgbClr val="C00000"/>
              </a:solidFill>
            </a:endParaRPr>
          </a:p>
          <a:p>
            <a:r>
              <a:rPr lang="en-US" altLang="zh-CN" sz="1200" dirty="0"/>
              <a:t>[1]</a:t>
            </a:r>
            <a:r>
              <a:rPr lang="zh-CN" altLang="en-US" sz="1200" dirty="0"/>
              <a:t> </a:t>
            </a:r>
            <a:r>
              <a:rPr lang="en-US" sz="1200" dirty="0"/>
              <a:t>Review graph based online store review spammer detection</a:t>
            </a:r>
            <a:r>
              <a:rPr lang="en-US" altLang="zh-CN" sz="1200" dirty="0"/>
              <a:t>.</a:t>
            </a:r>
            <a:r>
              <a:rPr lang="zh-CN" altLang="en-US" sz="1200" dirty="0"/>
              <a:t> </a:t>
            </a:r>
            <a:r>
              <a:rPr lang="en-US" altLang="zh-CN" sz="1200" dirty="0"/>
              <a:t>ICDM</a:t>
            </a:r>
            <a:r>
              <a:rPr lang="zh-CN" altLang="en-US" sz="1200" dirty="0"/>
              <a:t> </a:t>
            </a:r>
            <a:r>
              <a:rPr lang="en-US" altLang="zh-CN" sz="1200" dirty="0"/>
              <a:t>2011.</a:t>
            </a:r>
          </a:p>
          <a:p>
            <a:r>
              <a:rPr lang="en-US" altLang="zh-CN" sz="1200" dirty="0"/>
              <a:t>[2]</a:t>
            </a:r>
            <a:r>
              <a:rPr lang="zh-CN" altLang="en-US" sz="1200" dirty="0"/>
              <a:t> </a:t>
            </a:r>
            <a:r>
              <a:rPr lang="en-US" sz="1200" dirty="0"/>
              <a:t>Inconsistent Matters: A Knowledge-guided Dual-consistency Network for Multi-modal Rumor Detection</a:t>
            </a:r>
            <a:r>
              <a:rPr lang="en-US" altLang="zh-CN" sz="1200" dirty="0"/>
              <a:t>.</a:t>
            </a:r>
            <a:r>
              <a:rPr lang="zh-CN" altLang="en-US" sz="1200" dirty="0"/>
              <a:t> </a:t>
            </a:r>
            <a:r>
              <a:rPr lang="en-US" altLang="zh-CN" sz="1200" dirty="0"/>
              <a:t>TKDE</a:t>
            </a:r>
            <a:r>
              <a:rPr lang="zh-CN" altLang="en-US" sz="1200" dirty="0"/>
              <a:t> </a:t>
            </a:r>
            <a:r>
              <a:rPr lang="en-US" altLang="zh-CN" sz="1200" dirty="0"/>
              <a:t>2023.</a:t>
            </a:r>
          </a:p>
          <a:p>
            <a:r>
              <a:rPr lang="en-US" altLang="zh-CN" sz="1200" dirty="0"/>
              <a:t>[3]</a:t>
            </a:r>
            <a:r>
              <a:rPr lang="zh-CN" altLang="en-US" sz="1200" dirty="0"/>
              <a:t> </a:t>
            </a:r>
            <a:r>
              <a:rPr lang="en-US" sz="1200" dirty="0"/>
              <a:t>Enhancing Robustness of Graph Neural Networks on Social Media with Explainable Inverse Reinforcement Learning</a:t>
            </a:r>
            <a:r>
              <a:rPr lang="en-US" altLang="zh-CN" sz="1200" dirty="0"/>
              <a:t>.</a:t>
            </a:r>
            <a:r>
              <a:rPr lang="zh-CN" altLang="en-US" sz="1200" dirty="0"/>
              <a:t> </a:t>
            </a:r>
            <a:r>
              <a:rPr lang="en-US" altLang="zh-CN" sz="1200" dirty="0" err="1"/>
              <a:t>NeurIPS</a:t>
            </a:r>
            <a:r>
              <a:rPr lang="zh-CN" altLang="en-US" sz="1200" dirty="0"/>
              <a:t> </a:t>
            </a:r>
            <a:r>
              <a:rPr lang="en-US" altLang="zh-CN" sz="1200" dirty="0"/>
              <a:t>2024.</a:t>
            </a:r>
            <a:endParaRPr lang="en-US" sz="1200" dirty="0"/>
          </a:p>
        </p:txBody>
      </p:sp>
      <p:pic>
        <p:nvPicPr>
          <p:cNvPr id="15" name="Graphic 14" descr="Male profile with solid fill">
            <a:extLst>
              <a:ext uri="{FF2B5EF4-FFF2-40B4-BE49-F238E27FC236}">
                <a16:creationId xmlns:a16="http://schemas.microsoft.com/office/drawing/2014/main" id="{F7F2A3C4-551B-0173-294C-CC89FD1D72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3425" y="294328"/>
            <a:ext cx="914400" cy="914400"/>
          </a:xfrm>
          <a:prstGeom prst="rect">
            <a:avLst/>
          </a:prstGeom>
        </p:spPr>
      </p:pic>
      <p:pic>
        <p:nvPicPr>
          <p:cNvPr id="16" name="Graphic 15" descr="Male profile outline">
            <a:extLst>
              <a:ext uri="{FF2B5EF4-FFF2-40B4-BE49-F238E27FC236}">
                <a16:creationId xmlns:a16="http://schemas.microsoft.com/office/drawing/2014/main" id="{B4C9D887-C878-9770-F2BF-DEC35B7870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72935" y="1697356"/>
            <a:ext cx="914400" cy="914400"/>
          </a:xfrm>
          <a:prstGeom prst="rect">
            <a:avLst/>
          </a:prstGeom>
        </p:spPr>
      </p:pic>
      <p:pic>
        <p:nvPicPr>
          <p:cNvPr id="17" name="Graphic 16" descr="Male profile with solid fill">
            <a:extLst>
              <a:ext uri="{FF2B5EF4-FFF2-40B4-BE49-F238E27FC236}">
                <a16:creationId xmlns:a16="http://schemas.microsoft.com/office/drawing/2014/main" id="{6C336707-0B1F-B6F3-109A-430E4A4C43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72935" y="294328"/>
            <a:ext cx="914400" cy="914400"/>
          </a:xfrm>
          <a:prstGeom prst="rect">
            <a:avLst/>
          </a:prstGeom>
        </p:spPr>
      </p:pic>
      <p:cxnSp>
        <p:nvCxnSpPr>
          <p:cNvPr id="19" name="Straight Connector 18">
            <a:extLst>
              <a:ext uri="{FF2B5EF4-FFF2-40B4-BE49-F238E27FC236}">
                <a16:creationId xmlns:a16="http://schemas.microsoft.com/office/drawing/2014/main" id="{A7674C2B-1A39-FFD7-73CE-91D409785D8C}"/>
              </a:ext>
            </a:extLst>
          </p:cNvPr>
          <p:cNvCxnSpPr>
            <a:cxnSpLocks/>
          </p:cNvCxnSpPr>
          <p:nvPr/>
        </p:nvCxnSpPr>
        <p:spPr>
          <a:xfrm>
            <a:off x="9387825" y="750423"/>
            <a:ext cx="685110" cy="1105"/>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B3C7C121-ECE7-D4D7-F652-7EDBF3735C82}"/>
              </a:ext>
            </a:extLst>
          </p:cNvPr>
          <p:cNvSpPr txBox="1"/>
          <p:nvPr/>
        </p:nvSpPr>
        <p:spPr>
          <a:xfrm>
            <a:off x="9292599" y="400230"/>
            <a:ext cx="875561" cy="369332"/>
          </a:xfrm>
          <a:prstGeom prst="rect">
            <a:avLst/>
          </a:prstGeom>
          <a:noFill/>
        </p:spPr>
        <p:txBody>
          <a:bodyPr wrap="none" rtlCol="0">
            <a:spAutoFit/>
          </a:bodyPr>
          <a:lstStyle/>
          <a:p>
            <a:r>
              <a:rPr lang="en-US" altLang="zh-CN"/>
              <a:t>friends</a:t>
            </a:r>
            <a:endParaRPr lang="en-CN"/>
          </a:p>
        </p:txBody>
      </p:sp>
      <p:pic>
        <p:nvPicPr>
          <p:cNvPr id="23" name="Graphic 22" descr="Male profile with solid fill">
            <a:extLst>
              <a:ext uri="{FF2B5EF4-FFF2-40B4-BE49-F238E27FC236}">
                <a16:creationId xmlns:a16="http://schemas.microsoft.com/office/drawing/2014/main" id="{55612693-97E4-34CF-15F2-37744E4385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3425" y="1770530"/>
            <a:ext cx="914400" cy="914400"/>
          </a:xfrm>
          <a:prstGeom prst="rect">
            <a:avLst/>
          </a:prstGeom>
        </p:spPr>
      </p:pic>
      <p:cxnSp>
        <p:nvCxnSpPr>
          <p:cNvPr id="24" name="Straight Connector 23">
            <a:extLst>
              <a:ext uri="{FF2B5EF4-FFF2-40B4-BE49-F238E27FC236}">
                <a16:creationId xmlns:a16="http://schemas.microsoft.com/office/drawing/2014/main" id="{7CF5617F-6458-CE90-D6B1-488A1E3081C4}"/>
              </a:ext>
            </a:extLst>
          </p:cNvPr>
          <p:cNvCxnSpPr>
            <a:cxnSpLocks/>
            <a:stCxn id="15" idx="2"/>
            <a:endCxn id="23" idx="0"/>
          </p:cNvCxnSpPr>
          <p:nvPr/>
        </p:nvCxnSpPr>
        <p:spPr>
          <a:xfrm>
            <a:off x="8930625" y="1208728"/>
            <a:ext cx="0" cy="561802"/>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C843897-8BDB-9918-8393-AE46E61C3FD2}"/>
              </a:ext>
            </a:extLst>
          </p:cNvPr>
          <p:cNvSpPr txBox="1"/>
          <p:nvPr/>
        </p:nvSpPr>
        <p:spPr>
          <a:xfrm>
            <a:off x="7682973" y="1360497"/>
            <a:ext cx="978153" cy="369332"/>
          </a:xfrm>
          <a:prstGeom prst="rect">
            <a:avLst/>
          </a:prstGeom>
          <a:noFill/>
        </p:spPr>
        <p:txBody>
          <a:bodyPr wrap="none" rtlCol="0">
            <a:spAutoFit/>
          </a:bodyPr>
          <a:lstStyle/>
          <a:p>
            <a:r>
              <a:rPr lang="en-US" altLang="zh-CN"/>
              <a:t>same</a:t>
            </a:r>
            <a:r>
              <a:rPr lang="zh-CN" altLang="en-US"/>
              <a:t> </a:t>
            </a:r>
            <a:r>
              <a:rPr lang="en-US" altLang="zh-CN"/>
              <a:t>IP</a:t>
            </a:r>
            <a:endParaRPr lang="en-CN"/>
          </a:p>
        </p:txBody>
      </p:sp>
      <p:cxnSp>
        <p:nvCxnSpPr>
          <p:cNvPr id="28" name="Straight Connector 27">
            <a:extLst>
              <a:ext uri="{FF2B5EF4-FFF2-40B4-BE49-F238E27FC236}">
                <a16:creationId xmlns:a16="http://schemas.microsoft.com/office/drawing/2014/main" id="{9025C538-1094-6B39-F7EB-924478BAC474}"/>
              </a:ext>
            </a:extLst>
          </p:cNvPr>
          <p:cNvCxnSpPr>
            <a:cxnSpLocks/>
          </p:cNvCxnSpPr>
          <p:nvPr/>
        </p:nvCxnSpPr>
        <p:spPr>
          <a:xfrm>
            <a:off x="9292599" y="1208728"/>
            <a:ext cx="1016827" cy="561802"/>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28DB88C-64A0-6412-14C5-62AE578FB9A7}"/>
              </a:ext>
            </a:extLst>
          </p:cNvPr>
          <p:cNvSpPr txBox="1"/>
          <p:nvPr/>
        </p:nvSpPr>
        <p:spPr>
          <a:xfrm>
            <a:off x="9193691" y="1626565"/>
            <a:ext cx="978153" cy="369332"/>
          </a:xfrm>
          <a:prstGeom prst="rect">
            <a:avLst/>
          </a:prstGeom>
          <a:noFill/>
        </p:spPr>
        <p:txBody>
          <a:bodyPr wrap="none" rtlCol="0">
            <a:spAutoFit/>
          </a:bodyPr>
          <a:lstStyle/>
          <a:p>
            <a:r>
              <a:rPr lang="en-US" altLang="zh-CN"/>
              <a:t>same</a:t>
            </a:r>
            <a:r>
              <a:rPr lang="zh-CN" altLang="en-US"/>
              <a:t> </a:t>
            </a:r>
            <a:r>
              <a:rPr lang="en-US" altLang="zh-CN"/>
              <a:t>IP</a:t>
            </a:r>
            <a:endParaRPr lang="en-CN"/>
          </a:p>
        </p:txBody>
      </p:sp>
      <p:pic>
        <p:nvPicPr>
          <p:cNvPr id="32" name="Graphic 31" descr="Male profile with solid fill">
            <a:extLst>
              <a:ext uri="{FF2B5EF4-FFF2-40B4-BE49-F238E27FC236}">
                <a16:creationId xmlns:a16="http://schemas.microsoft.com/office/drawing/2014/main" id="{3F25D864-67D4-BF8A-DAE3-34D0517342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5350" y="3668025"/>
            <a:ext cx="914400" cy="914400"/>
          </a:xfrm>
          <a:prstGeom prst="rect">
            <a:avLst/>
          </a:prstGeom>
        </p:spPr>
      </p:pic>
      <p:pic>
        <p:nvPicPr>
          <p:cNvPr id="33" name="Graphic 32" descr="Male profile outline">
            <a:extLst>
              <a:ext uri="{FF2B5EF4-FFF2-40B4-BE49-F238E27FC236}">
                <a16:creationId xmlns:a16="http://schemas.microsoft.com/office/drawing/2014/main" id="{8C32AD7B-2B78-B2EE-4BE5-2B0D3B7FBD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10960" y="3668025"/>
            <a:ext cx="914400" cy="914400"/>
          </a:xfrm>
          <a:prstGeom prst="rect">
            <a:avLst/>
          </a:prstGeom>
        </p:spPr>
      </p:pic>
      <p:sp>
        <p:nvSpPr>
          <p:cNvPr id="34" name="Rectangle 33">
            <a:extLst>
              <a:ext uri="{FF2B5EF4-FFF2-40B4-BE49-F238E27FC236}">
                <a16:creationId xmlns:a16="http://schemas.microsoft.com/office/drawing/2014/main" id="{DF994EA2-94A2-4E14-4488-6283CD71DA6A}"/>
              </a:ext>
            </a:extLst>
          </p:cNvPr>
          <p:cNvSpPr/>
          <p:nvPr/>
        </p:nvSpPr>
        <p:spPr>
          <a:xfrm>
            <a:off x="8360884" y="3011378"/>
            <a:ext cx="2626451" cy="1534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TextBox 34">
            <a:extLst>
              <a:ext uri="{FF2B5EF4-FFF2-40B4-BE49-F238E27FC236}">
                <a16:creationId xmlns:a16="http://schemas.microsoft.com/office/drawing/2014/main" id="{B1F56854-0D44-C207-71E9-AC420C2C93C0}"/>
              </a:ext>
            </a:extLst>
          </p:cNvPr>
          <p:cNvSpPr txBox="1"/>
          <p:nvPr/>
        </p:nvSpPr>
        <p:spPr>
          <a:xfrm>
            <a:off x="8603464" y="749493"/>
            <a:ext cx="641522" cy="369332"/>
          </a:xfrm>
          <a:prstGeom prst="rect">
            <a:avLst/>
          </a:prstGeom>
          <a:noFill/>
        </p:spPr>
        <p:txBody>
          <a:bodyPr wrap="none" rtlCol="0">
            <a:spAutoFit/>
          </a:bodyPr>
          <a:lstStyle/>
          <a:p>
            <a:r>
              <a:rPr lang="en-US" altLang="zh-CN">
                <a:solidFill>
                  <a:srgbClr val="C00000"/>
                </a:solidFill>
              </a:rPr>
              <a:t>John</a:t>
            </a:r>
            <a:endParaRPr lang="en-CN">
              <a:solidFill>
                <a:srgbClr val="C00000"/>
              </a:solidFill>
            </a:endParaRPr>
          </a:p>
        </p:txBody>
      </p:sp>
      <p:sp>
        <p:nvSpPr>
          <p:cNvPr id="36" name="TextBox 35">
            <a:extLst>
              <a:ext uri="{FF2B5EF4-FFF2-40B4-BE49-F238E27FC236}">
                <a16:creationId xmlns:a16="http://schemas.microsoft.com/office/drawing/2014/main" id="{673F82FF-D526-9F0F-670D-0ADA978A8763}"/>
              </a:ext>
            </a:extLst>
          </p:cNvPr>
          <p:cNvSpPr txBox="1"/>
          <p:nvPr/>
        </p:nvSpPr>
        <p:spPr>
          <a:xfrm>
            <a:off x="10187602" y="2209696"/>
            <a:ext cx="718723" cy="369332"/>
          </a:xfrm>
          <a:prstGeom prst="rect">
            <a:avLst/>
          </a:prstGeom>
          <a:noFill/>
        </p:spPr>
        <p:txBody>
          <a:bodyPr wrap="none" rtlCol="0">
            <a:spAutoFit/>
          </a:bodyPr>
          <a:lstStyle/>
          <a:p>
            <a:r>
              <a:rPr lang="en-US" altLang="zh-CN">
                <a:solidFill>
                  <a:schemeClr val="tx2">
                    <a:lumMod val="25000"/>
                    <a:lumOff val="75000"/>
                  </a:schemeClr>
                </a:solidFill>
              </a:rPr>
              <a:t>Kevin</a:t>
            </a:r>
            <a:endParaRPr lang="en-CN">
              <a:solidFill>
                <a:schemeClr val="tx2">
                  <a:lumMod val="25000"/>
                  <a:lumOff val="75000"/>
                </a:schemeClr>
              </a:solidFill>
            </a:endParaRPr>
          </a:p>
        </p:txBody>
      </p:sp>
      <p:sp>
        <p:nvSpPr>
          <p:cNvPr id="37" name="TextBox 36">
            <a:extLst>
              <a:ext uri="{FF2B5EF4-FFF2-40B4-BE49-F238E27FC236}">
                <a16:creationId xmlns:a16="http://schemas.microsoft.com/office/drawing/2014/main" id="{BF43E1D2-3C8E-554C-2CDE-8200254B0EE8}"/>
              </a:ext>
            </a:extLst>
          </p:cNvPr>
          <p:cNvSpPr txBox="1"/>
          <p:nvPr/>
        </p:nvSpPr>
        <p:spPr>
          <a:xfrm>
            <a:off x="9828240" y="4178928"/>
            <a:ext cx="718723" cy="369332"/>
          </a:xfrm>
          <a:prstGeom prst="rect">
            <a:avLst/>
          </a:prstGeom>
          <a:noFill/>
        </p:spPr>
        <p:txBody>
          <a:bodyPr wrap="none" rtlCol="0">
            <a:spAutoFit/>
          </a:bodyPr>
          <a:lstStyle/>
          <a:p>
            <a:r>
              <a:rPr lang="en-US" altLang="zh-CN">
                <a:solidFill>
                  <a:schemeClr val="tx2">
                    <a:lumMod val="25000"/>
                    <a:lumOff val="75000"/>
                  </a:schemeClr>
                </a:solidFill>
              </a:rPr>
              <a:t>Kevin</a:t>
            </a:r>
            <a:endParaRPr lang="en-CN">
              <a:solidFill>
                <a:schemeClr val="tx2">
                  <a:lumMod val="25000"/>
                  <a:lumOff val="75000"/>
                </a:schemeClr>
              </a:solidFill>
            </a:endParaRPr>
          </a:p>
        </p:txBody>
      </p:sp>
      <p:sp>
        <p:nvSpPr>
          <p:cNvPr id="38" name="TextBox 37">
            <a:extLst>
              <a:ext uri="{FF2B5EF4-FFF2-40B4-BE49-F238E27FC236}">
                <a16:creationId xmlns:a16="http://schemas.microsoft.com/office/drawing/2014/main" id="{31A70F31-B5B7-6A0B-1482-0B2CC7D94BBE}"/>
              </a:ext>
            </a:extLst>
          </p:cNvPr>
          <p:cNvSpPr txBox="1"/>
          <p:nvPr/>
        </p:nvSpPr>
        <p:spPr>
          <a:xfrm>
            <a:off x="8974762" y="4157500"/>
            <a:ext cx="641522" cy="369332"/>
          </a:xfrm>
          <a:prstGeom prst="rect">
            <a:avLst/>
          </a:prstGeom>
          <a:noFill/>
        </p:spPr>
        <p:txBody>
          <a:bodyPr wrap="none" rtlCol="0">
            <a:spAutoFit/>
          </a:bodyPr>
          <a:lstStyle/>
          <a:p>
            <a:r>
              <a:rPr lang="en-US" altLang="zh-CN">
                <a:solidFill>
                  <a:srgbClr val="C00000"/>
                </a:solidFill>
              </a:rPr>
              <a:t>John</a:t>
            </a:r>
            <a:endParaRPr lang="en-CN">
              <a:solidFill>
                <a:srgbClr val="C00000"/>
              </a:solidFill>
            </a:endParaRPr>
          </a:p>
        </p:txBody>
      </p:sp>
      <p:sp>
        <p:nvSpPr>
          <p:cNvPr id="39" name="TextBox 38">
            <a:extLst>
              <a:ext uri="{FF2B5EF4-FFF2-40B4-BE49-F238E27FC236}">
                <a16:creationId xmlns:a16="http://schemas.microsoft.com/office/drawing/2014/main" id="{7945CE8B-3A59-8408-3CD2-6981AF9DCF4E}"/>
              </a:ext>
            </a:extLst>
          </p:cNvPr>
          <p:cNvSpPr txBox="1"/>
          <p:nvPr/>
        </p:nvSpPr>
        <p:spPr>
          <a:xfrm>
            <a:off x="8626519" y="3054080"/>
            <a:ext cx="2163401" cy="646331"/>
          </a:xfrm>
          <a:prstGeom prst="rect">
            <a:avLst/>
          </a:prstGeom>
          <a:noFill/>
        </p:spPr>
        <p:txBody>
          <a:bodyPr wrap="square" rtlCol="0">
            <a:spAutoFit/>
          </a:bodyPr>
          <a:lstStyle/>
          <a:p>
            <a:r>
              <a:rPr lang="en-US" altLang="zh-CN"/>
              <a:t>Detected</a:t>
            </a:r>
            <a:r>
              <a:rPr lang="zh-CN" altLang="en-US"/>
              <a:t> </a:t>
            </a:r>
            <a:r>
              <a:rPr lang="en-US" altLang="zh-CN"/>
              <a:t>by</a:t>
            </a:r>
            <a:r>
              <a:rPr lang="zh-CN" altLang="en-US"/>
              <a:t> </a:t>
            </a:r>
            <a:r>
              <a:rPr lang="en-US" altLang="zh-CN"/>
              <a:t>a</a:t>
            </a:r>
          </a:p>
          <a:p>
            <a:r>
              <a:rPr lang="en-US" altLang="zh-CN"/>
              <a:t>graphical</a:t>
            </a:r>
            <a:r>
              <a:rPr lang="zh-CN" altLang="en-US"/>
              <a:t> </a:t>
            </a:r>
            <a:r>
              <a:rPr lang="en-US" altLang="zh-CN"/>
              <a:t>model</a:t>
            </a:r>
            <a:r>
              <a:rPr lang="en-US" altLang="zh-CN" b="1" baseline="30000"/>
              <a:t>[1,2]</a:t>
            </a:r>
            <a:endParaRPr lang="en-CN" b="1" baseline="30000"/>
          </a:p>
        </p:txBody>
      </p:sp>
      <p:sp>
        <p:nvSpPr>
          <p:cNvPr id="40" name="TextBox 39">
            <a:extLst>
              <a:ext uri="{FF2B5EF4-FFF2-40B4-BE49-F238E27FC236}">
                <a16:creationId xmlns:a16="http://schemas.microsoft.com/office/drawing/2014/main" id="{27605501-0F5E-685E-3359-326A87581E45}"/>
              </a:ext>
            </a:extLst>
          </p:cNvPr>
          <p:cNvSpPr txBox="1"/>
          <p:nvPr/>
        </p:nvSpPr>
        <p:spPr>
          <a:xfrm>
            <a:off x="6359099" y="4961854"/>
            <a:ext cx="2592376" cy="1754326"/>
          </a:xfrm>
          <a:prstGeom prst="rect">
            <a:avLst/>
          </a:prstGeom>
          <a:noFill/>
          <a:ln>
            <a:solidFill>
              <a:schemeClr val="accent1">
                <a:shade val="15000"/>
              </a:schemeClr>
            </a:solidFill>
          </a:ln>
        </p:spPr>
        <p:txBody>
          <a:bodyPr wrap="none" rtlCol="0">
            <a:spAutoFit/>
          </a:bodyPr>
          <a:lstStyle/>
          <a:p>
            <a:r>
              <a:rPr lang="en-US" altLang="zh-CN" b="1"/>
              <a:t>Explanation</a:t>
            </a:r>
            <a:br>
              <a:rPr lang="en-US" altLang="zh-CN"/>
            </a:br>
            <a:r>
              <a:rPr lang="en-US" altLang="zh-CN" b="1" u="sng">
                <a:solidFill>
                  <a:srgbClr val="C00000"/>
                </a:solidFill>
              </a:rPr>
              <a:t>John</a:t>
            </a:r>
            <a:r>
              <a:rPr lang="zh-CN" altLang="en-US" u="sng"/>
              <a:t> </a:t>
            </a:r>
            <a:r>
              <a:rPr lang="en-US" altLang="zh-CN" u="sng"/>
              <a:t>is</a:t>
            </a:r>
            <a:r>
              <a:rPr lang="zh-CN" altLang="en-US" u="sng"/>
              <a:t> </a:t>
            </a:r>
            <a:r>
              <a:rPr lang="en-US" altLang="zh-CN" u="sng"/>
              <a:t>suspicious</a:t>
            </a:r>
            <a:r>
              <a:rPr lang="zh-CN" altLang="en-US" u="sng"/>
              <a:t> </a:t>
            </a:r>
            <a:r>
              <a:rPr lang="en-US" altLang="zh-CN" u="sng"/>
              <a:t>since</a:t>
            </a:r>
            <a:br>
              <a:rPr lang="en-US" altLang="zh-CN" u="sng"/>
            </a:br>
            <a:r>
              <a:rPr lang="en-US" altLang="zh-CN" u="sng"/>
              <a:t>1)</a:t>
            </a:r>
            <a:r>
              <a:rPr lang="zh-CN" altLang="en-US" u="sng"/>
              <a:t> </a:t>
            </a:r>
            <a:r>
              <a:rPr lang="en-US" altLang="zh-CN" u="sng"/>
              <a:t>share</a:t>
            </a:r>
            <a:r>
              <a:rPr lang="zh-CN" altLang="en-US" u="sng"/>
              <a:t> </a:t>
            </a:r>
            <a:r>
              <a:rPr lang="en-US" altLang="zh-CN" u="sng"/>
              <a:t>IP</a:t>
            </a:r>
            <a:r>
              <a:rPr lang="zh-CN" altLang="en-US" u="sng"/>
              <a:t> </a:t>
            </a:r>
            <a:r>
              <a:rPr lang="en-US" altLang="zh-CN" u="sng"/>
              <a:t>with</a:t>
            </a:r>
            <a:r>
              <a:rPr lang="zh-CN" altLang="en-US" u="sng"/>
              <a:t> </a:t>
            </a:r>
            <a:r>
              <a:rPr lang="en-US" altLang="zh-CN" u="sng"/>
              <a:t>another</a:t>
            </a:r>
            <a:br>
              <a:rPr lang="en-US" altLang="zh-CN" u="sng"/>
            </a:br>
            <a:r>
              <a:rPr lang="en-US" altLang="zh-CN" u="sng"/>
              <a:t>suspicious</a:t>
            </a:r>
            <a:r>
              <a:rPr lang="zh-CN" altLang="en-US" u="sng"/>
              <a:t> </a:t>
            </a:r>
            <a:r>
              <a:rPr lang="en-US" altLang="zh-CN" u="sng"/>
              <a:t>account;</a:t>
            </a:r>
            <a:br>
              <a:rPr lang="en-US" altLang="zh-CN" u="sng"/>
            </a:br>
            <a:r>
              <a:rPr lang="en-US" altLang="zh-CN" u="sng"/>
              <a:t>2)</a:t>
            </a:r>
            <a:r>
              <a:rPr lang="zh-CN" altLang="en-US" u="sng"/>
              <a:t> </a:t>
            </a:r>
            <a:r>
              <a:rPr lang="en-US" altLang="zh-CN" u="sng"/>
              <a:t>is</a:t>
            </a:r>
            <a:r>
              <a:rPr lang="zh-CN" altLang="en-US" u="sng"/>
              <a:t> </a:t>
            </a:r>
            <a:r>
              <a:rPr lang="en-US" altLang="zh-CN" u="sng"/>
              <a:t>a</a:t>
            </a:r>
            <a:r>
              <a:rPr lang="zh-CN" altLang="en-US" u="sng"/>
              <a:t> </a:t>
            </a:r>
            <a:r>
              <a:rPr lang="en-US" altLang="zh-CN" u="sng"/>
              <a:t>friend</a:t>
            </a:r>
            <a:r>
              <a:rPr lang="zh-CN" altLang="en-US" u="sng"/>
              <a:t> </a:t>
            </a:r>
            <a:r>
              <a:rPr lang="en-US" altLang="zh-CN" u="sng"/>
              <a:t>of</a:t>
            </a:r>
            <a:r>
              <a:rPr lang="zh-CN" altLang="en-US" u="sng"/>
              <a:t> </a:t>
            </a:r>
            <a:r>
              <a:rPr lang="en-US" altLang="zh-CN" u="sng"/>
              <a:t>another</a:t>
            </a:r>
            <a:br>
              <a:rPr lang="en-US" altLang="zh-CN" u="sng"/>
            </a:br>
            <a:r>
              <a:rPr lang="en-US" altLang="zh-CN" u="sng"/>
              <a:t>suspicious</a:t>
            </a:r>
            <a:r>
              <a:rPr lang="zh-CN" altLang="en-US" u="sng"/>
              <a:t> </a:t>
            </a:r>
            <a:r>
              <a:rPr lang="en-US" altLang="zh-CN" u="sng"/>
              <a:t>account.</a:t>
            </a:r>
            <a:endParaRPr lang="en-CN" u="sng"/>
          </a:p>
        </p:txBody>
      </p:sp>
      <p:sp>
        <p:nvSpPr>
          <p:cNvPr id="41" name="TextBox 40">
            <a:extLst>
              <a:ext uri="{FF2B5EF4-FFF2-40B4-BE49-F238E27FC236}">
                <a16:creationId xmlns:a16="http://schemas.microsoft.com/office/drawing/2014/main" id="{92C02EF4-575D-B4A6-F65D-ABDDF46AD338}"/>
              </a:ext>
            </a:extLst>
          </p:cNvPr>
          <p:cNvSpPr txBox="1"/>
          <p:nvPr/>
        </p:nvSpPr>
        <p:spPr>
          <a:xfrm>
            <a:off x="9267810" y="4961854"/>
            <a:ext cx="2683427" cy="1200329"/>
          </a:xfrm>
          <a:prstGeom prst="rect">
            <a:avLst/>
          </a:prstGeom>
          <a:noFill/>
          <a:ln>
            <a:solidFill>
              <a:schemeClr val="accent1">
                <a:shade val="15000"/>
              </a:schemeClr>
            </a:solidFill>
          </a:ln>
        </p:spPr>
        <p:txBody>
          <a:bodyPr wrap="none" rtlCol="0">
            <a:spAutoFit/>
          </a:bodyPr>
          <a:lstStyle/>
          <a:p>
            <a:r>
              <a:rPr lang="en-US" altLang="zh-CN" b="1"/>
              <a:t>Explanation</a:t>
            </a:r>
            <a:br>
              <a:rPr lang="en-US" altLang="zh-CN"/>
            </a:br>
            <a:r>
              <a:rPr lang="en-US" altLang="zh-CN" b="1" u="sng">
                <a:solidFill>
                  <a:schemeClr val="tx2">
                    <a:lumMod val="25000"/>
                    <a:lumOff val="75000"/>
                  </a:schemeClr>
                </a:solidFill>
              </a:rPr>
              <a:t>Kevin</a:t>
            </a:r>
            <a:r>
              <a:rPr lang="zh-CN" altLang="en-US" u="sng"/>
              <a:t> </a:t>
            </a:r>
            <a:r>
              <a:rPr lang="en-US" altLang="zh-CN" u="sng"/>
              <a:t>is</a:t>
            </a:r>
            <a:r>
              <a:rPr lang="zh-CN" altLang="en-US" u="sng"/>
              <a:t> </a:t>
            </a:r>
            <a:r>
              <a:rPr lang="en-US" altLang="zh-CN" u="sng"/>
              <a:t>suspicious</a:t>
            </a:r>
            <a:r>
              <a:rPr lang="zh-CN" altLang="en-US" u="sng"/>
              <a:t> </a:t>
            </a:r>
            <a:r>
              <a:rPr lang="en-US" altLang="zh-CN" u="sng"/>
              <a:t>since</a:t>
            </a:r>
            <a:br>
              <a:rPr lang="en-US" altLang="zh-CN" u="sng"/>
            </a:br>
            <a:r>
              <a:rPr lang="en-US" altLang="zh-CN" u="sng"/>
              <a:t>1)</a:t>
            </a:r>
            <a:r>
              <a:rPr lang="zh-CN" altLang="en-US" u="sng"/>
              <a:t> </a:t>
            </a:r>
            <a:r>
              <a:rPr lang="en-US" altLang="zh-CN" u="sng"/>
              <a:t>share</a:t>
            </a:r>
            <a:r>
              <a:rPr lang="zh-CN" altLang="en-US" u="sng"/>
              <a:t> </a:t>
            </a:r>
            <a:r>
              <a:rPr lang="en-US" altLang="zh-CN" u="sng"/>
              <a:t>IP</a:t>
            </a:r>
            <a:r>
              <a:rPr lang="zh-CN" altLang="en-US" u="sng"/>
              <a:t> </a:t>
            </a:r>
            <a:r>
              <a:rPr lang="en-US" altLang="zh-CN" u="sng"/>
              <a:t>with</a:t>
            </a:r>
            <a:r>
              <a:rPr lang="zh-CN" altLang="en-US" u="sng"/>
              <a:t> </a:t>
            </a:r>
            <a:r>
              <a:rPr lang="en-US" altLang="zh-CN" u="sng"/>
              <a:t>another</a:t>
            </a:r>
            <a:br>
              <a:rPr lang="en-US" altLang="zh-CN" u="sng"/>
            </a:br>
            <a:r>
              <a:rPr lang="en-US" altLang="zh-CN" u="sng"/>
              <a:t>suspicious</a:t>
            </a:r>
            <a:r>
              <a:rPr lang="zh-CN" altLang="en-US" u="sng"/>
              <a:t> </a:t>
            </a:r>
            <a:r>
              <a:rPr lang="en-US" altLang="zh-CN" u="sng"/>
              <a:t>account.</a:t>
            </a:r>
            <a:endParaRPr lang="en-CN" u="sng"/>
          </a:p>
        </p:txBody>
      </p:sp>
      <p:cxnSp>
        <p:nvCxnSpPr>
          <p:cNvPr id="43" name="Straight Arrow Connector 42">
            <a:extLst>
              <a:ext uri="{FF2B5EF4-FFF2-40B4-BE49-F238E27FC236}">
                <a16:creationId xmlns:a16="http://schemas.microsoft.com/office/drawing/2014/main" id="{35831ED2-F7B6-829F-CC80-1F3406C6CC22}"/>
              </a:ext>
            </a:extLst>
          </p:cNvPr>
          <p:cNvCxnSpPr>
            <a:stCxn id="38" idx="2"/>
            <a:endCxn id="40" idx="0"/>
          </p:cNvCxnSpPr>
          <p:nvPr/>
        </p:nvCxnSpPr>
        <p:spPr>
          <a:xfrm flipH="1">
            <a:off x="7655287" y="4526832"/>
            <a:ext cx="1640236" cy="435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5D837B64-5447-80C2-CB1D-784594786349}"/>
              </a:ext>
            </a:extLst>
          </p:cNvPr>
          <p:cNvCxnSpPr>
            <a:cxnSpLocks/>
            <a:stCxn id="37" idx="2"/>
            <a:endCxn id="41" idx="0"/>
          </p:cNvCxnSpPr>
          <p:nvPr/>
        </p:nvCxnSpPr>
        <p:spPr>
          <a:xfrm>
            <a:off x="10187602" y="4548260"/>
            <a:ext cx="421922" cy="4135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8B2CADF-F3FE-5E75-059D-A90C12BF1E2E}"/>
              </a:ext>
            </a:extLst>
          </p:cNvPr>
          <p:cNvSpPr txBox="1"/>
          <p:nvPr/>
        </p:nvSpPr>
        <p:spPr>
          <a:xfrm>
            <a:off x="11040797" y="3778360"/>
            <a:ext cx="956031" cy="646331"/>
          </a:xfrm>
          <a:prstGeom prst="rect">
            <a:avLst/>
          </a:prstGeom>
          <a:noFill/>
        </p:spPr>
        <p:txBody>
          <a:bodyPr wrap="none" rtlCol="0">
            <a:spAutoFit/>
          </a:bodyPr>
          <a:lstStyle/>
          <a:p>
            <a:r>
              <a:rPr lang="en-US" altLang="zh-CN"/>
              <a:t>False</a:t>
            </a:r>
            <a:endParaRPr lang="en-CN" altLang="zh-CN"/>
          </a:p>
          <a:p>
            <a:r>
              <a:rPr lang="en-US" altLang="zh-CN"/>
              <a:t>Positive</a:t>
            </a:r>
          </a:p>
        </p:txBody>
      </p:sp>
      <p:sp>
        <p:nvSpPr>
          <p:cNvPr id="5" name="TextBox 4">
            <a:extLst>
              <a:ext uri="{FF2B5EF4-FFF2-40B4-BE49-F238E27FC236}">
                <a16:creationId xmlns:a16="http://schemas.microsoft.com/office/drawing/2014/main" id="{0C910415-CD9F-587C-520D-2AB1542CC30A}"/>
              </a:ext>
            </a:extLst>
          </p:cNvPr>
          <p:cNvSpPr txBox="1"/>
          <p:nvPr/>
        </p:nvSpPr>
        <p:spPr>
          <a:xfrm>
            <a:off x="7310177" y="3800881"/>
            <a:ext cx="956031" cy="646331"/>
          </a:xfrm>
          <a:prstGeom prst="rect">
            <a:avLst/>
          </a:prstGeom>
          <a:noFill/>
        </p:spPr>
        <p:txBody>
          <a:bodyPr wrap="none" rtlCol="0">
            <a:spAutoFit/>
          </a:bodyPr>
          <a:lstStyle/>
          <a:p>
            <a:r>
              <a:rPr lang="en-US" altLang="zh-CN"/>
              <a:t>True</a:t>
            </a:r>
            <a:endParaRPr lang="en-CN" altLang="zh-CN"/>
          </a:p>
          <a:p>
            <a:r>
              <a:rPr lang="en-US" altLang="zh-CN"/>
              <a:t>Positive</a:t>
            </a:r>
          </a:p>
        </p:txBody>
      </p:sp>
      <p:sp>
        <p:nvSpPr>
          <p:cNvPr id="8" name="TextBox 7">
            <a:extLst>
              <a:ext uri="{FF2B5EF4-FFF2-40B4-BE49-F238E27FC236}">
                <a16:creationId xmlns:a16="http://schemas.microsoft.com/office/drawing/2014/main" id="{5A1A7686-0710-D23A-37B3-E8F3379610AA}"/>
              </a:ext>
            </a:extLst>
          </p:cNvPr>
          <p:cNvSpPr txBox="1"/>
          <p:nvPr/>
        </p:nvSpPr>
        <p:spPr>
          <a:xfrm>
            <a:off x="9267809" y="6215698"/>
            <a:ext cx="2683427" cy="523220"/>
          </a:xfrm>
          <a:prstGeom prst="rect">
            <a:avLst/>
          </a:prstGeom>
          <a:noFill/>
        </p:spPr>
        <p:txBody>
          <a:bodyPr wrap="square">
            <a:spAutoFit/>
          </a:bodyPr>
          <a:lstStyle/>
          <a:p>
            <a:r>
              <a:rPr lang="en-US" altLang="zh-CN" sz="1400" i="1"/>
              <a:t>This</a:t>
            </a:r>
            <a:r>
              <a:rPr lang="zh-CN" altLang="en-US" sz="1400" i="1"/>
              <a:t> </a:t>
            </a:r>
            <a:r>
              <a:rPr lang="en-US" altLang="zh-CN" sz="1400" i="1"/>
              <a:t>is</a:t>
            </a:r>
            <a:r>
              <a:rPr lang="zh-CN" altLang="en-US" sz="1400" i="1"/>
              <a:t> </a:t>
            </a:r>
            <a:r>
              <a:rPr lang="en-US" altLang="zh-CN" sz="1400" i="1"/>
              <a:t>an</a:t>
            </a:r>
            <a:r>
              <a:rPr lang="zh-CN" altLang="en-US" sz="1400" i="1"/>
              <a:t> </a:t>
            </a:r>
            <a:r>
              <a:rPr lang="en-US" altLang="zh-CN" sz="1400" i="1"/>
              <a:t>example</a:t>
            </a:r>
            <a:r>
              <a:rPr lang="zh-CN" altLang="en-US" sz="1400" i="1"/>
              <a:t> </a:t>
            </a:r>
            <a:r>
              <a:rPr lang="en-US" altLang="zh-CN" sz="1400" i="1"/>
              <a:t>inspired</a:t>
            </a:r>
            <a:r>
              <a:rPr lang="zh-CN" altLang="en-US" sz="1400" i="1"/>
              <a:t> </a:t>
            </a:r>
            <a:r>
              <a:rPr lang="en-US" altLang="zh-CN" sz="1400" i="1"/>
              <a:t>by</a:t>
            </a:r>
            <a:r>
              <a:rPr lang="zh-CN" altLang="en-US" sz="1400" i="1"/>
              <a:t> </a:t>
            </a:r>
            <a:r>
              <a:rPr lang="en-US" altLang="zh-CN" sz="1400" i="1"/>
              <a:t>a</a:t>
            </a:r>
            <a:r>
              <a:rPr lang="zh-CN" altLang="en-US" sz="1400" i="1"/>
              <a:t> </a:t>
            </a:r>
            <a:r>
              <a:rPr lang="en-US" altLang="zh-CN" sz="1400" i="1"/>
              <a:t>project</a:t>
            </a:r>
            <a:r>
              <a:rPr lang="zh-CN" altLang="en-US" sz="1400" i="1"/>
              <a:t> </a:t>
            </a:r>
            <a:r>
              <a:rPr lang="en-US" altLang="zh-CN" sz="1400" i="1"/>
              <a:t>we</a:t>
            </a:r>
            <a:r>
              <a:rPr lang="zh-CN" altLang="en-US" sz="1400" i="1"/>
              <a:t> </a:t>
            </a:r>
            <a:r>
              <a:rPr lang="en-US" altLang="zh-CN" sz="1400" i="1"/>
              <a:t>work</a:t>
            </a:r>
            <a:r>
              <a:rPr lang="zh-CN" altLang="en-US" sz="1400" i="1"/>
              <a:t> </a:t>
            </a:r>
            <a:r>
              <a:rPr lang="en-US" altLang="zh-CN" sz="1400" i="1"/>
              <a:t>with</a:t>
            </a:r>
            <a:r>
              <a:rPr lang="zh-CN" altLang="en-US" sz="1400" i="1"/>
              <a:t> </a:t>
            </a:r>
            <a:r>
              <a:rPr lang="en-US" altLang="zh-CN" sz="1400" i="1"/>
              <a:t>Tencent.</a:t>
            </a:r>
          </a:p>
        </p:txBody>
      </p:sp>
    </p:spTree>
    <p:extLst>
      <p:ext uri="{BB962C8B-B14F-4D97-AF65-F5344CB8AC3E}">
        <p14:creationId xmlns:p14="http://schemas.microsoft.com/office/powerpoint/2010/main" val="278521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6E09E-A66F-E53C-6BA1-4ABFABF9E9D4}"/>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128DB595-4186-3AF6-4BDB-41AB9DAAC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233914"/>
            <a:ext cx="5759999" cy="3240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FDE63E1-4355-3E78-2AAF-493A193D2A41}"/>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Motivations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3076" name="Picture 4">
            <a:extLst>
              <a:ext uri="{FF2B5EF4-FFF2-40B4-BE49-F238E27FC236}">
                <a16:creationId xmlns:a16="http://schemas.microsoft.com/office/drawing/2014/main" id="{71F53F16-7D53-34E0-BECE-D87620A26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927" y="90151"/>
            <a:ext cx="5759999" cy="324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68BAFCA-8B37-D5B9-0984-46416C573556}"/>
              </a:ext>
            </a:extLst>
          </p:cNvPr>
          <p:cNvSpPr txBox="1"/>
          <p:nvPr/>
        </p:nvSpPr>
        <p:spPr>
          <a:xfrm>
            <a:off x="280074" y="1032293"/>
            <a:ext cx="4923297" cy="5693866"/>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AI</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for</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military</a:t>
            </a:r>
            <a:r>
              <a:rPr lang="zh-CN" altLang="en-US" sz="2200" dirty="0">
                <a:latin typeface="Microsoft YaHei UI" panose="020B0503020204020204" pitchFamily="34" charset="-122"/>
                <a:ea typeface="Microsoft YaHei UI" panose="020B0503020204020204" pitchFamily="34" charset="-122"/>
              </a:rPr>
              <a:t> </a:t>
            </a:r>
            <a:r>
              <a:rPr lang="en-US" altLang="zh-CN" sz="2200" dirty="0">
                <a:latin typeface="Microsoft YaHei UI" panose="020B0503020204020204" pitchFamily="34" charset="-122"/>
                <a:ea typeface="Microsoft YaHei UI" panose="020B0503020204020204" pitchFamily="34" charset="-122"/>
              </a:rPr>
              <a:t>missions</a:t>
            </a: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AI</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provides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suggestions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humans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decide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take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actions.</a:t>
            </a:r>
          </a:p>
          <a:p>
            <a:pPr marL="285750" indent="-285750">
              <a:buFont typeface="Arial" panose="020B0604020202020204" pitchFamily="34" charset="0"/>
              <a:buChar char="•"/>
            </a:pPr>
            <a:r>
              <a:rPr lang="en-US" altLang="zh-CN" sz="2200" dirty="0">
                <a:latin typeface="Microsoft YaHei UI" panose="020B0503020204020204" pitchFamily="34" charset="-122"/>
                <a:ea typeface="Microsoft YaHei UI" panose="020B0503020204020204" pitchFamily="34" charset="-122"/>
              </a:rPr>
              <a:t>Examples</a:t>
            </a: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Satellite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images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analysis: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AI</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found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two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trucks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loading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something,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which</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can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suspicious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targets.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Cannot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check</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onsite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decisions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need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made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using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AI</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explanations.</a:t>
            </a:r>
          </a:p>
          <a:p>
            <a:pPr marL="742950" lvl="1" indent="-285750">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UAV</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needs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bomb</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target,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AI</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generates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policy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that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executes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task.</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How</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ensure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policy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is</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safe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also</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effective?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Explanation</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help</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operator</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review</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rationale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of</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the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policy</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and</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improve</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it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later.</a:t>
            </a:r>
          </a:p>
        </p:txBody>
      </p:sp>
      <p:sp>
        <p:nvSpPr>
          <p:cNvPr id="2" name="TextBox 1">
            <a:extLst>
              <a:ext uri="{FF2B5EF4-FFF2-40B4-BE49-F238E27FC236}">
                <a16:creationId xmlns:a16="http://schemas.microsoft.com/office/drawing/2014/main" id="{F59AFF87-D739-BAD6-E95D-80EE94978D74}"/>
              </a:ext>
            </a:extLst>
          </p:cNvPr>
          <p:cNvSpPr txBox="1"/>
          <p:nvPr/>
        </p:nvSpPr>
        <p:spPr>
          <a:xfrm>
            <a:off x="6291331" y="6396335"/>
            <a:ext cx="5620595" cy="461665"/>
          </a:xfrm>
          <a:prstGeom prst="rect">
            <a:avLst/>
          </a:prstGeom>
          <a:noFill/>
        </p:spPr>
        <p:txBody>
          <a:bodyPr wrap="square" rtlCol="0">
            <a:spAutoFit/>
          </a:bodyPr>
          <a:lstStyle/>
          <a:p>
            <a:r>
              <a:rPr lang="en-US" altLang="zh-CN" sz="1200" dirty="0"/>
              <a:t>Image Source: </a:t>
            </a:r>
          </a:p>
          <a:p>
            <a:r>
              <a:rPr lang="en-US" altLang="zh-CN" sz="1200" dirty="0"/>
              <a:t>DARPA 's explainable AI ( XAI ) program: A retrospective. David Gunning, etc. 2021.</a:t>
            </a:r>
          </a:p>
        </p:txBody>
      </p:sp>
    </p:spTree>
    <p:extLst>
      <p:ext uri="{BB962C8B-B14F-4D97-AF65-F5344CB8AC3E}">
        <p14:creationId xmlns:p14="http://schemas.microsoft.com/office/powerpoint/2010/main" val="683256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3D4B9-7CF2-2DAA-C6D9-C668EB45DB1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786EEFB-FC6D-4CF6-D92E-FDF7C140DF00}"/>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Motivations</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CA2A1064-C39C-1AFF-3DE2-140DF0E4B2D6}"/>
              </a:ext>
            </a:extLst>
          </p:cNvPr>
          <p:cNvSpPr txBox="1"/>
          <p:nvPr/>
        </p:nvSpPr>
        <p:spPr>
          <a:xfrm>
            <a:off x="304650" y="6041744"/>
            <a:ext cx="8865312" cy="677108"/>
          </a:xfrm>
          <a:prstGeom prst="rect">
            <a:avLst/>
          </a:prstGeom>
          <a:noFill/>
        </p:spPr>
        <p:txBody>
          <a:bodyPr wrap="none" rtlCol="0">
            <a:spAutoFit/>
          </a:bodyPr>
          <a:lstStyle/>
          <a:p>
            <a:r>
              <a:rPr lang="en-US" sz="1400" b="1" u="sng" dirty="0">
                <a:solidFill>
                  <a:srgbClr val="C00000"/>
                </a:solidFill>
              </a:rPr>
              <a:t>P</a:t>
            </a:r>
            <a:r>
              <a:rPr lang="en-US" altLang="zh-CN" sz="1400" b="1" u="sng" dirty="0">
                <a:solidFill>
                  <a:srgbClr val="C00000"/>
                </a:solidFill>
              </a:rPr>
              <a:t>ublications</a:t>
            </a:r>
            <a:r>
              <a:rPr lang="zh-CN" altLang="en-US" sz="1400" b="1" u="sng" dirty="0">
                <a:solidFill>
                  <a:srgbClr val="C00000"/>
                </a:solidFill>
              </a:rPr>
              <a:t> </a:t>
            </a:r>
            <a:r>
              <a:rPr lang="en-US" altLang="zh-CN" sz="1400" b="1" u="sng" dirty="0">
                <a:solidFill>
                  <a:srgbClr val="C00000"/>
                </a:solidFill>
              </a:rPr>
              <a:t>from</a:t>
            </a:r>
            <a:r>
              <a:rPr lang="zh-CN" altLang="en-US" sz="1400" b="1" u="sng" dirty="0">
                <a:solidFill>
                  <a:srgbClr val="C00000"/>
                </a:solidFill>
              </a:rPr>
              <a:t> </a:t>
            </a:r>
            <a:r>
              <a:rPr lang="en-US" altLang="zh-CN" sz="1400" b="1" u="sng" dirty="0">
                <a:solidFill>
                  <a:srgbClr val="C00000"/>
                </a:solidFill>
              </a:rPr>
              <a:t>my</a:t>
            </a:r>
            <a:r>
              <a:rPr lang="zh-CN" altLang="en-US" sz="1400" b="1" u="sng" dirty="0">
                <a:solidFill>
                  <a:srgbClr val="C00000"/>
                </a:solidFill>
              </a:rPr>
              <a:t> </a:t>
            </a:r>
            <a:r>
              <a:rPr lang="en-US" altLang="zh-CN" sz="1400" b="1" u="sng" dirty="0">
                <a:solidFill>
                  <a:srgbClr val="C00000"/>
                </a:solidFill>
              </a:rPr>
              <a:t>group</a:t>
            </a:r>
            <a:endParaRPr lang="en-US" sz="1400" b="1" u="sng" dirty="0">
              <a:solidFill>
                <a:srgbClr val="C00000"/>
              </a:solidFill>
            </a:endParaRPr>
          </a:p>
          <a:p>
            <a:r>
              <a:rPr lang="en-US" altLang="zh-CN" sz="1200" dirty="0"/>
              <a:t>[1]</a:t>
            </a:r>
            <a:r>
              <a:rPr lang="zh-CN" altLang="en-US" sz="1200" dirty="0"/>
              <a:t> </a:t>
            </a:r>
            <a:r>
              <a:rPr lang="en-US" altLang="zh-CN" sz="1200" dirty="0"/>
              <a:t>MBA-RAG: a Bandit Approach for Adaptive Retrieval-Augmented Generation through Question Complexity.</a:t>
            </a:r>
            <a:r>
              <a:rPr lang="zh-CN" altLang="en-US" sz="1200" dirty="0"/>
              <a:t> </a:t>
            </a:r>
            <a:r>
              <a:rPr lang="en-US" altLang="zh-CN" sz="1200" dirty="0"/>
              <a:t>AAAI</a:t>
            </a:r>
            <a:r>
              <a:rPr lang="zh-CN" altLang="en-US" sz="1200" dirty="0"/>
              <a:t> </a:t>
            </a:r>
            <a:r>
              <a:rPr lang="en-US" altLang="zh-CN" sz="1200" dirty="0"/>
              <a:t>2025.</a:t>
            </a:r>
          </a:p>
          <a:p>
            <a:r>
              <a:rPr lang="en-US" altLang="zh-CN" sz="1200" dirty="0"/>
              <a:t>[2]</a:t>
            </a:r>
            <a:r>
              <a:rPr lang="zh-CN" altLang="en-US" sz="1200" dirty="0"/>
              <a:t> </a:t>
            </a:r>
            <a:r>
              <a:rPr lang="en-US" sz="1200" dirty="0" err="1"/>
              <a:t>CogniBench</a:t>
            </a:r>
            <a:r>
              <a:rPr lang="en-US" sz="1200" dirty="0"/>
              <a:t>: A Legal-inspired Framework and Dataset for Assessing Cognitive Faithfulness of Large Language Models</a:t>
            </a:r>
            <a:r>
              <a:rPr lang="en-US" altLang="zh-CN" sz="1200" dirty="0"/>
              <a:t>.</a:t>
            </a:r>
            <a:r>
              <a:rPr lang="zh-CN" altLang="en-US" sz="1200" dirty="0"/>
              <a:t> </a:t>
            </a:r>
            <a:r>
              <a:rPr lang="en-US" altLang="zh-CN" sz="1200" dirty="0"/>
              <a:t>ACL</a:t>
            </a:r>
            <a:r>
              <a:rPr lang="zh-CN" altLang="en-US" sz="1200" dirty="0"/>
              <a:t> </a:t>
            </a:r>
            <a:r>
              <a:rPr lang="en-US" altLang="zh-CN" sz="1200" dirty="0"/>
              <a:t>2025.</a:t>
            </a:r>
            <a:endParaRPr lang="en-US" sz="1200" dirty="0"/>
          </a:p>
        </p:txBody>
      </p:sp>
      <p:sp>
        <p:nvSpPr>
          <p:cNvPr id="5" name="Content Placeholder 2">
            <a:extLst>
              <a:ext uri="{FF2B5EF4-FFF2-40B4-BE49-F238E27FC236}">
                <a16:creationId xmlns:a16="http://schemas.microsoft.com/office/drawing/2014/main" id="{AA0F2BFE-CAF1-0B04-5CB2-91679412A07F}"/>
              </a:ext>
            </a:extLst>
          </p:cNvPr>
          <p:cNvSpPr>
            <a:spLocks noGrp="1"/>
          </p:cNvSpPr>
          <p:nvPr>
            <p:ph idx="1"/>
          </p:nvPr>
        </p:nvSpPr>
        <p:spPr>
          <a:xfrm>
            <a:off x="304650" y="1110751"/>
            <a:ext cx="6811245" cy="5264255"/>
          </a:xfrm>
        </p:spPr>
        <p:txBody>
          <a:bodyPr>
            <a:normAutofit lnSpcReduction="10000"/>
          </a:bodyPr>
          <a:lstStyle/>
          <a:p>
            <a:pPr marL="285750" indent="-285750"/>
            <a:r>
              <a:rPr lang="en-US" altLang="zh-CN" sz="2200">
                <a:latin typeface="Microsoft YaHei UI" panose="020B0503020204020204" pitchFamily="34" charset="-122"/>
                <a:ea typeface="Microsoft YaHei UI" panose="020B0503020204020204" pitchFamily="34" charset="-122"/>
              </a:rPr>
              <a:t>LLM</a:t>
            </a:r>
            <a:r>
              <a:rPr lang="zh-CN" altLang="en-US" sz="2200">
                <a:latin typeface="Microsoft YaHei UI" panose="020B0503020204020204" pitchFamily="34" charset="-122"/>
                <a:ea typeface="Microsoft YaHei UI" panose="020B0503020204020204" pitchFamily="34" charset="-122"/>
              </a:rPr>
              <a:t> </a:t>
            </a:r>
            <a:r>
              <a:rPr lang="en-US" altLang="zh-CN" sz="2200">
                <a:latin typeface="Microsoft YaHei UI" panose="020B0503020204020204" pitchFamily="34" charset="-122"/>
                <a:ea typeface="Microsoft YaHei UI" panose="020B0503020204020204" pitchFamily="34" charset="-122"/>
              </a:rPr>
              <a:t>explanations</a:t>
            </a:r>
            <a:r>
              <a:rPr lang="zh-CN" altLang="en-US" sz="2200">
                <a:latin typeface="Microsoft YaHei UI" panose="020B0503020204020204" pitchFamily="34" charset="-122"/>
                <a:ea typeface="Microsoft YaHei UI" panose="020B0503020204020204" pitchFamily="34" charset="-122"/>
              </a:rPr>
              <a:t> </a:t>
            </a:r>
            <a:r>
              <a:rPr lang="en-US" altLang="zh-CN" sz="2200">
                <a:latin typeface="Microsoft YaHei UI" panose="020B0503020204020204" pitchFamily="34" charset="-122"/>
                <a:ea typeface="Microsoft YaHei UI" panose="020B0503020204020204" pitchFamily="34" charset="-122"/>
              </a:rPr>
              <a:t>are</a:t>
            </a:r>
            <a:r>
              <a:rPr lang="zh-CN" altLang="en-US" sz="2200">
                <a:latin typeface="Microsoft YaHei UI" panose="020B0503020204020204" pitchFamily="34" charset="-122"/>
                <a:ea typeface="Microsoft YaHei UI" panose="020B0503020204020204" pitchFamily="34" charset="-122"/>
              </a:rPr>
              <a:t> </a:t>
            </a:r>
            <a:r>
              <a:rPr lang="en-US" altLang="zh-CN" sz="2200">
                <a:latin typeface="Microsoft YaHei UI" panose="020B0503020204020204" pitchFamily="34" charset="-122"/>
                <a:ea typeface="Microsoft YaHei UI" panose="020B0503020204020204" pitchFamily="34" charset="-122"/>
              </a:rPr>
              <a:t>critical:</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rPr>
              <a:t>Blackbox</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nature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of</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most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LLM.</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rPr>
              <a:t>Pretrained</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LLM</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has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outdated</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knowledge</a:t>
            </a:r>
            <a:r>
              <a:rPr lang="en-US" altLang="zh-CN" sz="2000" b="1" baseline="30000">
                <a:latin typeface="Microsoft YaHei UI" panose="020B0503020204020204" pitchFamily="34" charset="-122"/>
                <a:ea typeface="Microsoft YaHei UI" panose="020B0503020204020204" pitchFamily="34" charset="-122"/>
              </a:rPr>
              <a:t>[1]</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rPr>
              <a:t>LLM</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can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hallucinate</a:t>
            </a:r>
            <a:r>
              <a:rPr lang="en-US" altLang="zh-CN" sz="2000" b="1" baseline="30000">
                <a:latin typeface="Microsoft YaHei UI" panose="020B0503020204020204" pitchFamily="34" charset="-122"/>
                <a:ea typeface="Microsoft YaHei UI" panose="020B0503020204020204" pitchFamily="34" charset="-122"/>
              </a:rPr>
              <a:t>[2]</a:t>
            </a:r>
            <a:r>
              <a:rPr lang="en-US" altLang="zh-CN" sz="2000">
                <a:latin typeface="Microsoft YaHei UI" panose="020B0503020204020204" pitchFamily="34" charset="-122"/>
                <a:ea typeface="Microsoft YaHei UI" panose="020B0503020204020204" pitchFamily="34" charset="-122"/>
              </a:rPr>
              <a:t>.</a:t>
            </a:r>
            <a:endParaRPr lang="en-US" sz="2000">
              <a:latin typeface="Microsoft YaHei UI" panose="020B0503020204020204" pitchFamily="34" charset="-122"/>
              <a:ea typeface="Microsoft YaHei UI" panose="020B0503020204020204" pitchFamily="34" charset="-122"/>
            </a:endParaRPr>
          </a:p>
          <a:p>
            <a:pPr marL="285750" indent="-285750"/>
            <a:r>
              <a:rPr lang="en-US" altLang="zh-CN" sz="2200">
                <a:latin typeface="Microsoft YaHei UI" panose="020B0503020204020204" pitchFamily="34" charset="-122"/>
                <a:ea typeface="Microsoft YaHei UI" panose="020B0503020204020204" pitchFamily="34" charset="-122"/>
              </a:rPr>
              <a:t>Example</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rPr>
              <a:t>Retrieval</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Augmentation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Generation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t>
            </a:r>
            <a:r>
              <a:rPr lang="en-US" altLang="zh-CN" sz="2000" b="1">
                <a:solidFill>
                  <a:schemeClr val="accent5">
                    <a:lumMod val="60000"/>
                    <a:lumOff val="40000"/>
                  </a:schemeClr>
                </a:solidFill>
                <a:latin typeface="Microsoft YaHei UI" panose="020B0503020204020204" pitchFamily="34" charset="-122"/>
                <a:ea typeface="Microsoft YaHei UI" panose="020B0503020204020204" pitchFamily="34" charset="-122"/>
              </a:rPr>
              <a:t>RAG</a:t>
            </a:r>
            <a:r>
              <a:rPr lang="en-US" altLang="zh-CN" sz="2000">
                <a:latin typeface="Microsoft YaHei UI" panose="020B0503020204020204" pitchFamily="34" charset="-122"/>
                <a:ea typeface="Microsoft YaHei UI" panose="020B0503020204020204" pitchFamily="34" charset="-122"/>
              </a:rPr>
              <a: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makes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information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sources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of</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LLM</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explicit,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tracable,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and</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verifiable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sort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of</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intervention).</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rPr>
              <a:t>Chain-of-Thought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t>
            </a:r>
            <a:r>
              <a:rPr lang="en-US" altLang="zh-CN" sz="2000" b="1">
                <a:solidFill>
                  <a:schemeClr val="accent1">
                    <a:lumMod val="60000"/>
                    <a:lumOff val="40000"/>
                  </a:schemeClr>
                </a:solidFill>
                <a:latin typeface="Microsoft YaHei UI" panose="020B0503020204020204" pitchFamily="34" charset="-122"/>
                <a:ea typeface="Microsoft YaHei UI" panose="020B0503020204020204" pitchFamily="34" charset="-122"/>
              </a:rPr>
              <a:t>CoT</a:t>
            </a:r>
            <a:r>
              <a:rPr lang="en-US" altLang="zh-CN" sz="2000">
                <a:latin typeface="Microsoft YaHei UI" panose="020B0503020204020204" pitchFamily="34" charset="-122"/>
                <a:ea typeface="Microsoft YaHei UI" panose="020B0503020204020204" pitchFamily="34" charset="-122"/>
              </a:rPr>
              <a: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guide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LLM</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to</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reason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explicit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way,</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and</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can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reduce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hallucination</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sort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of</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intervention).</a:t>
            </a:r>
          </a:p>
          <a:p>
            <a:pPr lvl="1">
              <a:buFont typeface="Courier New" panose="02070309020205020404" pitchFamily="49" charset="0"/>
              <a:buChar char="o"/>
            </a:pPr>
            <a:r>
              <a:rPr lang="en-US" altLang="zh-CN" sz="2000">
                <a:latin typeface="Microsoft YaHei UI" panose="020B0503020204020204" pitchFamily="34" charset="-122"/>
                <a:ea typeface="Microsoft YaHei UI" panose="020B0503020204020204" pitchFamily="34" charset="-122"/>
              </a:rPr>
              <a:t>DeepResearch</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techniques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(e.g.,</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Gemini)</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adopt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both</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CoT</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and</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RAG</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to</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make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the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results</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explainable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and</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improve</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user</a:t>
            </a:r>
            <a:r>
              <a:rPr lang="zh-CN" altLang="en-US" sz="2000">
                <a:latin typeface="Microsoft YaHei UI" panose="020B0503020204020204" pitchFamily="34" charset="-122"/>
                <a:ea typeface="Microsoft YaHei UI" panose="020B0503020204020204" pitchFamily="34" charset="-122"/>
              </a:rPr>
              <a:t> </a:t>
            </a:r>
            <a:r>
              <a:rPr lang="en-US" altLang="zh-CN" sz="2000">
                <a:latin typeface="Microsoft YaHei UI" panose="020B0503020204020204" pitchFamily="34" charset="-122"/>
                <a:ea typeface="Microsoft YaHei UI" panose="020B0503020204020204" pitchFamily="34" charset="-122"/>
              </a:rPr>
              <a:t>trust.</a:t>
            </a:r>
          </a:p>
          <a:p>
            <a:r>
              <a:rPr lang="en-US" altLang="zh-CN" sz="1800">
                <a:latin typeface="Microsoft YaHei UI" panose="020B0503020204020204" pitchFamily="34" charset="-122"/>
                <a:ea typeface="Microsoft YaHei UI" panose="020B0503020204020204" pitchFamily="34" charset="-122"/>
              </a:rPr>
              <a:t>RAG</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and</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CoT</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are</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not</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entirely</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reliable,</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and</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there</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are</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other</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techniques</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a:t>
            </a:r>
            <a:r>
              <a:rPr lang="en-US" sz="1800"/>
              <a:t>mechanistic interpretability</a:t>
            </a:r>
            <a:r>
              <a:rPr lang="en-US" altLang="zh-CN" sz="1800"/>
              <a:t>,</a:t>
            </a:r>
            <a:r>
              <a:rPr lang="zh-CN" altLang="en-US" sz="1800"/>
              <a:t> </a:t>
            </a:r>
            <a:r>
              <a:rPr lang="en-US" altLang="zh-CN" sz="1800"/>
              <a:t>knowledge</a:t>
            </a:r>
            <a:r>
              <a:rPr lang="zh-CN" altLang="en-US" sz="1800"/>
              <a:t> </a:t>
            </a:r>
            <a:r>
              <a:rPr lang="en-US" altLang="zh-CN" sz="1800"/>
              <a:t>circuit</a:t>
            </a:r>
            <a:r>
              <a:rPr lang="en-US" altLang="zh-CN" sz="1800">
                <a:latin typeface="Microsoft YaHei UI" panose="020B0503020204020204" pitchFamily="34" charset="-122"/>
                <a:ea typeface="Microsoft YaHei UI" panose="020B0503020204020204" pitchFamily="34" charset="-122"/>
              </a:rPr>
              <a:t>)</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for</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explainable</a:t>
            </a:r>
            <a:r>
              <a:rPr lang="zh-CN" altLang="en-US" sz="1800">
                <a:latin typeface="Microsoft YaHei UI" panose="020B0503020204020204" pitchFamily="34" charset="-122"/>
                <a:ea typeface="Microsoft YaHei UI" panose="020B0503020204020204" pitchFamily="34" charset="-122"/>
              </a:rPr>
              <a:t> </a:t>
            </a:r>
            <a:r>
              <a:rPr lang="en-US" altLang="zh-CN" sz="1800">
                <a:latin typeface="Microsoft YaHei UI" panose="020B0503020204020204" pitchFamily="34" charset="-122"/>
                <a:ea typeface="Microsoft YaHei UI" panose="020B0503020204020204" pitchFamily="34" charset="-122"/>
              </a:rPr>
              <a:t>LLM.</a:t>
            </a:r>
          </a:p>
          <a:p>
            <a:pPr lvl="1">
              <a:buFont typeface="Courier New" panose="02070309020205020404" pitchFamily="49" charset="0"/>
              <a:buChar char="o"/>
            </a:pPr>
            <a:endParaRPr lang="en-US" sz="2000">
              <a:latin typeface="Microsoft YaHei UI" panose="020B0503020204020204" pitchFamily="34" charset="-122"/>
              <a:ea typeface="Microsoft YaHei UI" panose="020B0503020204020204" pitchFamily="34" charset="-122"/>
            </a:endParaRPr>
          </a:p>
        </p:txBody>
      </p:sp>
      <p:pic>
        <p:nvPicPr>
          <p:cNvPr id="8" name="Picture 7" descr="A screenshot of a black screen&#10;&#10;AI-generated content may be incorrect.">
            <a:extLst>
              <a:ext uri="{FF2B5EF4-FFF2-40B4-BE49-F238E27FC236}">
                <a16:creationId xmlns:a16="http://schemas.microsoft.com/office/drawing/2014/main" id="{2DD1EC55-23C3-82E2-A2DA-F6C546F213C6}"/>
              </a:ext>
            </a:extLst>
          </p:cNvPr>
          <p:cNvPicPr>
            <a:picLocks noChangeAspect="1"/>
          </p:cNvPicPr>
          <p:nvPr/>
        </p:nvPicPr>
        <p:blipFill>
          <a:blip r:embed="rId2"/>
          <a:stretch>
            <a:fillRect/>
          </a:stretch>
        </p:blipFill>
        <p:spPr>
          <a:xfrm>
            <a:off x="8493047" y="0"/>
            <a:ext cx="3698953" cy="2681001"/>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45B88AF8-6A92-9BB7-8409-CFD0C9AE8155}"/>
              </a:ext>
            </a:extLst>
          </p:cNvPr>
          <p:cNvPicPr>
            <a:picLocks noChangeAspect="1"/>
          </p:cNvPicPr>
          <p:nvPr/>
        </p:nvPicPr>
        <p:blipFill>
          <a:blip r:embed="rId3"/>
          <a:stretch>
            <a:fillRect/>
          </a:stretch>
        </p:blipFill>
        <p:spPr>
          <a:xfrm>
            <a:off x="9540016" y="2681001"/>
            <a:ext cx="2651984" cy="4197927"/>
          </a:xfrm>
          <a:prstGeom prst="rect">
            <a:avLst/>
          </a:prstGeom>
        </p:spPr>
      </p:pic>
      <p:sp>
        <p:nvSpPr>
          <p:cNvPr id="11" name="Right Brace 10">
            <a:extLst>
              <a:ext uri="{FF2B5EF4-FFF2-40B4-BE49-F238E27FC236}">
                <a16:creationId xmlns:a16="http://schemas.microsoft.com/office/drawing/2014/main" id="{FF5AA325-E390-FBFF-BF1B-7B6959845428}"/>
              </a:ext>
            </a:extLst>
          </p:cNvPr>
          <p:cNvSpPr/>
          <p:nvPr/>
        </p:nvSpPr>
        <p:spPr>
          <a:xfrm rot="10800000">
            <a:off x="8150087" y="735496"/>
            <a:ext cx="178904" cy="1945505"/>
          </a:xfrm>
          <a:prstGeom prst="rightBrace">
            <a:avLst/>
          </a:prstGeom>
          <a:ln>
            <a:solidFill>
              <a:schemeClr val="tx2">
                <a:lumMod val="25000"/>
                <a:lumOff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12" name="Right Brace 11">
            <a:extLst>
              <a:ext uri="{FF2B5EF4-FFF2-40B4-BE49-F238E27FC236}">
                <a16:creationId xmlns:a16="http://schemas.microsoft.com/office/drawing/2014/main" id="{5BC5DFC0-8489-6F02-DE89-BC03AEDC1E93}"/>
              </a:ext>
            </a:extLst>
          </p:cNvPr>
          <p:cNvSpPr/>
          <p:nvPr/>
        </p:nvSpPr>
        <p:spPr>
          <a:xfrm rot="10800000">
            <a:off x="9265537" y="3660913"/>
            <a:ext cx="146820" cy="3057938"/>
          </a:xfrm>
          <a:prstGeom prst="rightBrace">
            <a:avLst/>
          </a:prstGeom>
          <a:ln>
            <a:solidFill>
              <a:schemeClr val="accent5">
                <a:lumMod val="40000"/>
                <a:lumOff val="6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14" name="TextBox 13">
            <a:extLst>
              <a:ext uri="{FF2B5EF4-FFF2-40B4-BE49-F238E27FC236}">
                <a16:creationId xmlns:a16="http://schemas.microsoft.com/office/drawing/2014/main" id="{0E83A1BD-6E1E-5F64-5CB2-A4B68BF0DEF0}"/>
              </a:ext>
            </a:extLst>
          </p:cNvPr>
          <p:cNvSpPr txBox="1"/>
          <p:nvPr/>
        </p:nvSpPr>
        <p:spPr>
          <a:xfrm>
            <a:off x="6857515" y="956648"/>
            <a:ext cx="1309985" cy="1384995"/>
          </a:xfrm>
          <a:prstGeom prst="rect">
            <a:avLst/>
          </a:prstGeom>
          <a:noFill/>
        </p:spPr>
        <p:txBody>
          <a:bodyPr wrap="square">
            <a:spAutoFit/>
          </a:bodyPr>
          <a:lstStyle/>
          <a:p>
            <a:r>
              <a:rPr lang="en-US" altLang="zh-CN" sz="1400" b="1">
                <a:solidFill>
                  <a:schemeClr val="accent1">
                    <a:lumMod val="60000"/>
                    <a:lumOff val="40000"/>
                  </a:schemeClr>
                </a:solidFill>
                <a:latin typeface="Microsoft YaHei UI" panose="020B0503020204020204" pitchFamily="34" charset="-122"/>
                <a:ea typeface="Microsoft YaHei UI" panose="020B0503020204020204" pitchFamily="34" charset="-122"/>
              </a:rPr>
              <a:t>CoT</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shows</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that</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Gemini</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understands</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keywords</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like</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“driving</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conditions”.</a:t>
            </a:r>
            <a:endParaRPr lang="en-CN" sz="1400"/>
          </a:p>
        </p:txBody>
      </p:sp>
      <p:sp>
        <p:nvSpPr>
          <p:cNvPr id="15" name="Rectangle 14">
            <a:extLst>
              <a:ext uri="{FF2B5EF4-FFF2-40B4-BE49-F238E27FC236}">
                <a16:creationId xmlns:a16="http://schemas.microsoft.com/office/drawing/2014/main" id="{06430A3D-F2EA-8835-1924-77772AA4B554}"/>
              </a:ext>
            </a:extLst>
          </p:cNvPr>
          <p:cNvSpPr/>
          <p:nvPr/>
        </p:nvSpPr>
        <p:spPr>
          <a:xfrm>
            <a:off x="11241157" y="2146852"/>
            <a:ext cx="745434" cy="178905"/>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ectangle 15">
            <a:extLst>
              <a:ext uri="{FF2B5EF4-FFF2-40B4-BE49-F238E27FC236}">
                <a16:creationId xmlns:a16="http://schemas.microsoft.com/office/drawing/2014/main" id="{CB0B4322-E085-C180-C953-AE81FB697BB8}"/>
              </a:ext>
            </a:extLst>
          </p:cNvPr>
          <p:cNvSpPr/>
          <p:nvPr/>
        </p:nvSpPr>
        <p:spPr>
          <a:xfrm>
            <a:off x="8593513" y="2502096"/>
            <a:ext cx="2737096" cy="178905"/>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ectangle 16">
            <a:extLst>
              <a:ext uri="{FF2B5EF4-FFF2-40B4-BE49-F238E27FC236}">
                <a16:creationId xmlns:a16="http://schemas.microsoft.com/office/drawing/2014/main" id="{BD277591-C813-7D2B-F87C-5B64FCDF5F8A}"/>
              </a:ext>
            </a:extLst>
          </p:cNvPr>
          <p:cNvSpPr/>
          <p:nvPr/>
        </p:nvSpPr>
        <p:spPr>
          <a:xfrm>
            <a:off x="9713891" y="3660913"/>
            <a:ext cx="1000491" cy="294861"/>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01195E7C-CF01-AF8A-89DA-8F55889F4B61}"/>
              </a:ext>
            </a:extLst>
          </p:cNvPr>
          <p:cNvSpPr txBox="1"/>
          <p:nvPr/>
        </p:nvSpPr>
        <p:spPr>
          <a:xfrm>
            <a:off x="7641577" y="4456539"/>
            <a:ext cx="1605314" cy="1384995"/>
          </a:xfrm>
          <a:prstGeom prst="rect">
            <a:avLst/>
          </a:prstGeom>
          <a:noFill/>
        </p:spPr>
        <p:txBody>
          <a:bodyPr wrap="square">
            <a:spAutoFit/>
          </a:bodyPr>
          <a:lstStyle/>
          <a:p>
            <a:r>
              <a:rPr lang="en-US" altLang="zh-CN" sz="1400" b="1">
                <a:solidFill>
                  <a:schemeClr val="accent5">
                    <a:lumMod val="60000"/>
                    <a:lumOff val="40000"/>
                  </a:schemeClr>
                </a:solidFill>
                <a:latin typeface="Microsoft YaHei UI" panose="020B0503020204020204" pitchFamily="34" charset="-122"/>
                <a:ea typeface="Microsoft YaHei UI" panose="020B0503020204020204" pitchFamily="34" charset="-122"/>
              </a:rPr>
              <a:t>RAG</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shows</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that</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Gemini</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relies</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on</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external</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sources</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(some</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are</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more</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reliable)</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to</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find</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the</a:t>
            </a:r>
            <a:r>
              <a:rPr lang="zh-CN" altLang="en-US" sz="1400">
                <a:latin typeface="Microsoft YaHei UI" panose="020B0503020204020204" pitchFamily="34" charset="-122"/>
                <a:ea typeface="Microsoft YaHei UI" panose="020B0503020204020204" pitchFamily="34" charset="-122"/>
              </a:rPr>
              <a:t> </a:t>
            </a:r>
            <a:r>
              <a:rPr lang="en-US" altLang="zh-CN" sz="1400">
                <a:latin typeface="Microsoft YaHei UI" panose="020B0503020204020204" pitchFamily="34" charset="-122"/>
                <a:ea typeface="Microsoft YaHei UI" panose="020B0503020204020204" pitchFamily="34" charset="-122"/>
              </a:rPr>
              <a:t>answer</a:t>
            </a:r>
            <a:endParaRPr lang="en-CN" sz="1400"/>
          </a:p>
        </p:txBody>
      </p:sp>
      <p:sp>
        <p:nvSpPr>
          <p:cNvPr id="19" name="Rectangle 18">
            <a:extLst>
              <a:ext uri="{FF2B5EF4-FFF2-40B4-BE49-F238E27FC236}">
                <a16:creationId xmlns:a16="http://schemas.microsoft.com/office/drawing/2014/main" id="{461BE0B9-5991-D25F-F9AC-ED28EACE8455}"/>
              </a:ext>
            </a:extLst>
          </p:cNvPr>
          <p:cNvSpPr/>
          <p:nvPr/>
        </p:nvSpPr>
        <p:spPr>
          <a:xfrm>
            <a:off x="9713891" y="5723920"/>
            <a:ext cx="1000491" cy="294861"/>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521956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xplainable Artificial Intelligence (XAI): Concepts, taxonomies,  opportunities and challenges toward responsible AI - ScienceDirect">
            <a:extLst>
              <a:ext uri="{FF2B5EF4-FFF2-40B4-BE49-F238E27FC236}">
                <a16:creationId xmlns:a16="http://schemas.microsoft.com/office/drawing/2014/main" id="{BF81CB21-3383-1080-9B51-8DFF5A58D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6293" y="97782"/>
            <a:ext cx="5075707" cy="652202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6C69254-0F2B-0544-E6EC-53F4317306DC}"/>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Exp</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lainable</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AI</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(XAI)</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AED594BB-75C8-1519-3ED3-F13ECDB81053}"/>
              </a:ext>
            </a:extLst>
          </p:cNvPr>
          <p:cNvSpPr txBox="1"/>
          <p:nvPr/>
        </p:nvSpPr>
        <p:spPr>
          <a:xfrm>
            <a:off x="280073" y="1032293"/>
            <a:ext cx="6713115" cy="3293209"/>
          </a:xfrm>
          <a:prstGeom prst="rect">
            <a:avLst/>
          </a:prstGeom>
          <a:noFill/>
        </p:spPr>
        <p:txBody>
          <a:bodyPr wrap="square" rtlCol="0">
            <a:spAutoFit/>
          </a:bodyPr>
          <a:lstStyle/>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1975:</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probabilistic</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rule-based</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program</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for</a:t>
            </a:r>
            <a:r>
              <a:rPr lang="zh-CN" altLang="en-US" sz="1600">
                <a:latin typeface="Microsoft YaHei UI" panose="020B0503020204020204" pitchFamily="34" charset="-122"/>
                <a:ea typeface="Microsoft YaHei UI" panose="020B0503020204020204" pitchFamily="34" charset="-122"/>
              </a:rPr>
              <a:t> </a:t>
            </a:r>
            <a:r>
              <a:rPr lang="en-US" altLang="zh-CN" sz="1600" b="1">
                <a:solidFill>
                  <a:schemeClr val="tx2">
                    <a:lumMod val="25000"/>
                    <a:lumOff val="75000"/>
                  </a:schemeClr>
                </a:solidFill>
                <a:latin typeface="Microsoft YaHei UI" panose="020B0503020204020204" pitchFamily="34" charset="-122"/>
                <a:ea typeface="Microsoft YaHei UI" panose="020B0503020204020204" pitchFamily="34" charset="-122"/>
              </a:rPr>
              <a:t>medical</a:t>
            </a:r>
            <a:r>
              <a:rPr lang="zh-CN" altLang="en-US" sz="1600">
                <a:latin typeface="Microsoft YaHei UI" panose="020B0503020204020204" pitchFamily="34" charset="-122"/>
                <a:ea typeface="Microsoft YaHei UI" panose="020B0503020204020204" pitchFamily="34" charset="-122"/>
              </a:rPr>
              <a:t> </a:t>
            </a:r>
            <a:r>
              <a:rPr lang="en-US" altLang="zh-CN" sz="1600" b="1">
                <a:solidFill>
                  <a:schemeClr val="tx2">
                    <a:lumMod val="25000"/>
                    <a:lumOff val="75000"/>
                  </a:schemeClr>
                </a:solidFill>
                <a:latin typeface="Microsoft YaHei UI" panose="020B0503020204020204" pitchFamily="34" charset="-122"/>
                <a:ea typeface="Microsoft YaHei UI" panose="020B0503020204020204" pitchFamily="34" charset="-122"/>
              </a:rPr>
              <a:t>diagnosis</a:t>
            </a:r>
            <a:r>
              <a:rPr lang="en-US" altLang="zh-CN" sz="1600">
                <a:latin typeface="Microsoft YaHei UI" panose="020B0503020204020204" pitchFamily="34" charset="-122"/>
                <a:ea typeface="Microsoft YaHei UI" panose="020B0503020204020204" pitchFamily="34" charset="-122"/>
              </a:rPr>
              <a:t>.</a:t>
            </a:r>
          </a:p>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1991:</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an</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“explainable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expert</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system”</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that</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helps</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Lisp</a:t>
            </a:r>
            <a:r>
              <a:rPr lang="zh-CN" altLang="en-US" sz="1600">
                <a:latin typeface="Microsoft YaHei UI" panose="020B0503020204020204" pitchFamily="34" charset="-122"/>
                <a:ea typeface="Microsoft YaHei UI" panose="020B0503020204020204" pitchFamily="34" charset="-122"/>
              </a:rPr>
              <a:t> </a:t>
            </a:r>
            <a:r>
              <a:rPr lang="en-US" altLang="zh-CN" sz="1600" b="1">
                <a:solidFill>
                  <a:schemeClr val="tx2">
                    <a:lumMod val="25000"/>
                    <a:lumOff val="75000"/>
                  </a:schemeClr>
                </a:solidFill>
                <a:latin typeface="Microsoft YaHei UI" panose="020B0503020204020204" pitchFamily="34" charset="-122"/>
                <a:ea typeface="Microsoft YaHei UI" panose="020B0503020204020204" pitchFamily="34" charset="-122"/>
              </a:rPr>
              <a:t>coding</a:t>
            </a:r>
            <a:r>
              <a:rPr lang="en-US" altLang="zh-CN" sz="1600">
                <a:latin typeface="Microsoft YaHei UI" panose="020B0503020204020204" pitchFamily="34" charset="-122"/>
                <a:ea typeface="Microsoft YaHei UI" panose="020B0503020204020204" pitchFamily="34" charset="-122"/>
              </a:rPr>
              <a:t>.</a:t>
            </a:r>
          </a:p>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1994:</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“learn</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to</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explain”</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agent</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for</a:t>
            </a:r>
            <a:r>
              <a:rPr lang="zh-CN" altLang="en-US" sz="1600">
                <a:latin typeface="Microsoft YaHei UI" panose="020B0503020204020204" pitchFamily="34" charset="-122"/>
                <a:ea typeface="Microsoft YaHei UI" panose="020B0503020204020204" pitchFamily="34" charset="-122"/>
              </a:rPr>
              <a:t> </a:t>
            </a:r>
            <a:r>
              <a:rPr lang="en-US" altLang="zh-CN" sz="1600" b="1">
                <a:solidFill>
                  <a:schemeClr val="tx2">
                    <a:lumMod val="25000"/>
                    <a:lumOff val="75000"/>
                  </a:schemeClr>
                </a:solidFill>
                <a:latin typeface="Microsoft YaHei UI" panose="020B0503020204020204" pitchFamily="34" charset="-122"/>
                <a:ea typeface="Microsoft YaHei UI" panose="020B0503020204020204" pitchFamily="34" charset="-122"/>
              </a:rPr>
              <a:t>robotics</a:t>
            </a:r>
            <a:r>
              <a:rPr lang="en-US" altLang="zh-CN" sz="1600">
                <a:latin typeface="Microsoft YaHei UI" panose="020B0503020204020204" pitchFamily="34" charset="-122"/>
                <a:ea typeface="Microsoft YaHei UI" panose="020B0503020204020204" pitchFamily="34" charset="-122"/>
              </a:rPr>
              <a:t>.</a:t>
            </a:r>
          </a:p>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2002:</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explainable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methods</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for</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Bayesian</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networks.</a:t>
            </a:r>
          </a:p>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2014:</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explainable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CNN</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for</a:t>
            </a:r>
            <a:r>
              <a:rPr lang="zh-CN" altLang="en-US" sz="1600">
                <a:latin typeface="Microsoft YaHei UI" panose="020B0503020204020204" pitchFamily="34" charset="-122"/>
                <a:ea typeface="Microsoft YaHei UI" panose="020B0503020204020204" pitchFamily="34" charset="-122"/>
              </a:rPr>
              <a:t> </a:t>
            </a:r>
            <a:r>
              <a:rPr lang="en-US" altLang="zh-CN" sz="1600" b="1">
                <a:solidFill>
                  <a:schemeClr val="tx2">
                    <a:lumMod val="25000"/>
                    <a:lumOff val="75000"/>
                  </a:schemeClr>
                </a:solidFill>
                <a:latin typeface="Microsoft YaHei UI" panose="020B0503020204020204" pitchFamily="34" charset="-122"/>
                <a:ea typeface="Microsoft YaHei UI" panose="020B0503020204020204" pitchFamily="34" charset="-122"/>
              </a:rPr>
              <a:t>images</a:t>
            </a:r>
            <a:r>
              <a:rPr lang="zh-CN" altLang="en-US" sz="1600" b="1">
                <a:solidFill>
                  <a:schemeClr val="tx2">
                    <a:lumMod val="25000"/>
                    <a:lumOff val="75000"/>
                  </a:schemeClr>
                </a:solidFill>
                <a:latin typeface="Microsoft YaHei UI" panose="020B0503020204020204" pitchFamily="34" charset="-122"/>
                <a:ea typeface="Microsoft YaHei UI" panose="020B0503020204020204" pitchFamily="34" charset="-122"/>
              </a:rPr>
              <a:t> </a:t>
            </a:r>
            <a:r>
              <a:rPr lang="en-US" altLang="zh-CN" sz="1600" b="1">
                <a:solidFill>
                  <a:schemeClr val="tx2">
                    <a:lumMod val="25000"/>
                    <a:lumOff val="75000"/>
                  </a:schemeClr>
                </a:solidFill>
                <a:latin typeface="Microsoft YaHei UI" panose="020B0503020204020204" pitchFamily="34" charset="-122"/>
                <a:ea typeface="Microsoft YaHei UI" panose="020B0503020204020204" pitchFamily="34" charset="-122"/>
              </a:rPr>
              <a:t>classification</a:t>
            </a:r>
            <a:r>
              <a:rPr lang="en-US" altLang="zh-CN" sz="1600">
                <a:latin typeface="Microsoft YaHei UI" panose="020B0503020204020204" pitchFamily="34" charset="-122"/>
                <a:ea typeface="Microsoft YaHei UI" panose="020B0503020204020204" pitchFamily="34" charset="-122"/>
              </a:rPr>
              <a:t>.</a:t>
            </a:r>
          </a:p>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2017:</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DARPA</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XAI</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program</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starts;</a:t>
            </a:r>
            <a:r>
              <a:rPr lang="zh-CN" altLang="en-US" sz="1600">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Transformer</a:t>
            </a:r>
            <a:r>
              <a:rPr lang="zh-CN" altLang="en-US" sz="1600" b="1">
                <a:solidFill>
                  <a:srgbClr val="FF0000"/>
                </a:solidFill>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invented</a:t>
            </a:r>
            <a:r>
              <a:rPr lang="en-US" altLang="zh-CN" sz="1600">
                <a:latin typeface="Microsoft YaHei UI" panose="020B0503020204020204" pitchFamily="34" charset="-122"/>
                <a:ea typeface="Microsoft YaHei UI" panose="020B0503020204020204" pitchFamily="34" charset="-122"/>
              </a:rPr>
              <a:t>.</a:t>
            </a:r>
          </a:p>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2018:</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visualizing</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Generative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Adversarial</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Network</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(GAN).</a:t>
            </a:r>
          </a:p>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2019:</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explainable</a:t>
            </a:r>
            <a:r>
              <a:rPr lang="zh-CN" altLang="en-US" sz="1600">
                <a:latin typeface="Microsoft YaHei UI" panose="020B0503020204020204" pitchFamily="34" charset="-122"/>
                <a:ea typeface="Microsoft YaHei UI" panose="020B0503020204020204" pitchFamily="34" charset="-122"/>
              </a:rPr>
              <a:t> </a:t>
            </a:r>
            <a:r>
              <a:rPr lang="en-US" altLang="zh-CN" sz="1600" b="1">
                <a:solidFill>
                  <a:schemeClr val="tx2">
                    <a:lumMod val="25000"/>
                    <a:lumOff val="75000"/>
                  </a:schemeClr>
                </a:solidFill>
                <a:latin typeface="Microsoft YaHei UI" panose="020B0503020204020204" pitchFamily="34" charset="-122"/>
                <a:ea typeface="Microsoft YaHei UI" panose="020B0503020204020204" pitchFamily="34" charset="-122"/>
              </a:rPr>
              <a:t>robot</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behaviors.</a:t>
            </a:r>
          </a:p>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2020:</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safety</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and</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robustness</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of</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XAI</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studied;</a:t>
            </a:r>
            <a:br>
              <a:rPr lang="en-US" altLang="zh-CN" sz="1600">
                <a:latin typeface="Microsoft YaHei UI" panose="020B0503020204020204" pitchFamily="34" charset="-122"/>
                <a:ea typeface="Microsoft YaHei UI" panose="020B0503020204020204" pitchFamily="34" charset="-122"/>
              </a:rPr>
            </a:br>
            <a:r>
              <a:rPr lang="en-US" altLang="zh-CN" sz="1600">
                <a:latin typeface="Microsoft YaHei UI" panose="020B0503020204020204" pitchFamily="34" charset="-122"/>
                <a:ea typeface="Microsoft YaHei UI" panose="020B0503020204020204" pitchFamily="34" charset="-122"/>
              </a:rPr>
              <a:t>	natural</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language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explanations</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evaluation.</a:t>
            </a:r>
          </a:p>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2022:</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explainable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Transformer.</a:t>
            </a:r>
          </a:p>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2023:</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explainable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ViT;</a:t>
            </a:r>
            <a:r>
              <a:rPr lang="zh-CN" altLang="en-US" sz="1600">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explainable</a:t>
            </a:r>
            <a:r>
              <a:rPr lang="zh-CN" altLang="en-US" sz="1600" b="1">
                <a:solidFill>
                  <a:srgbClr val="FF0000"/>
                </a:solidFill>
                <a:latin typeface="Microsoft YaHei UI" panose="020B0503020204020204" pitchFamily="34" charset="-122"/>
                <a:ea typeface="Microsoft YaHei UI" panose="020B0503020204020204" pitchFamily="34" charset="-122"/>
              </a:rPr>
              <a:t> </a:t>
            </a:r>
            <a:r>
              <a:rPr lang="en-US" altLang="zh-CN" sz="1600" b="1">
                <a:solidFill>
                  <a:srgbClr val="FF0000"/>
                </a:solidFill>
                <a:latin typeface="Microsoft YaHei UI" panose="020B0503020204020204" pitchFamily="34" charset="-122"/>
                <a:ea typeface="Microsoft YaHei UI" panose="020B0503020204020204" pitchFamily="34" charset="-122"/>
              </a:rPr>
              <a:t>LLM</a:t>
            </a:r>
            <a:r>
              <a:rPr lang="en-US" altLang="zh-CN" sz="1600">
                <a:latin typeface="Microsoft YaHei UI" panose="020B0503020204020204" pitchFamily="34" charset="-122"/>
                <a:ea typeface="Microsoft YaHei UI" panose="020B0503020204020204" pitchFamily="34" charset="-122"/>
              </a:rPr>
              <a:t>.</a:t>
            </a:r>
          </a:p>
          <a:p>
            <a:pPr marL="285750" indent="-285750">
              <a:buFont typeface="Arial" panose="020B0604020202020204" pitchFamily="34" charset="0"/>
              <a:buChar char="•"/>
            </a:pPr>
            <a:r>
              <a:rPr lang="en-US" altLang="zh-CN" sz="1600">
                <a:latin typeface="Microsoft YaHei UI" panose="020B0503020204020204" pitchFamily="34" charset="-122"/>
                <a:ea typeface="Microsoft YaHei UI" panose="020B0503020204020204" pitchFamily="34" charset="-122"/>
              </a:rPr>
              <a:t>2024:</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explainable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Large</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Multi-modal</a:t>
            </a:r>
            <a:r>
              <a:rPr lang="zh-CN" altLang="en-US" sz="1600">
                <a:latin typeface="Microsoft YaHei UI" panose="020B0503020204020204" pitchFamily="34" charset="-122"/>
                <a:ea typeface="Microsoft YaHei UI" panose="020B0503020204020204" pitchFamily="34" charset="-122"/>
              </a:rPr>
              <a:t> </a:t>
            </a:r>
            <a:r>
              <a:rPr lang="en-US" altLang="zh-CN" sz="1600">
                <a:latin typeface="Microsoft YaHei UI" panose="020B0503020204020204" pitchFamily="34" charset="-122"/>
                <a:ea typeface="Microsoft YaHei UI" panose="020B0503020204020204" pitchFamily="34" charset="-122"/>
              </a:rPr>
              <a:t>Model</a:t>
            </a:r>
            <a:endParaRPr lang="en-US" sz="1600">
              <a:latin typeface="Microsoft YaHei UI" panose="020B0503020204020204" pitchFamily="34" charset="-122"/>
              <a:ea typeface="Microsoft YaHei UI" panose="020B0503020204020204" pitchFamily="34" charset="-122"/>
            </a:endParaRPr>
          </a:p>
        </p:txBody>
      </p:sp>
      <p:sp>
        <p:nvSpPr>
          <p:cNvPr id="4" name="TextBox 3">
            <a:extLst>
              <a:ext uri="{FF2B5EF4-FFF2-40B4-BE49-F238E27FC236}">
                <a16:creationId xmlns:a16="http://schemas.microsoft.com/office/drawing/2014/main" id="{EDEE73A1-1291-FF89-134E-C49F2EF076CB}"/>
              </a:ext>
            </a:extLst>
          </p:cNvPr>
          <p:cNvSpPr txBox="1"/>
          <p:nvPr/>
        </p:nvSpPr>
        <p:spPr>
          <a:xfrm>
            <a:off x="200841" y="4630329"/>
            <a:ext cx="8343951" cy="1569660"/>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[1] A model of inexact reasoning in medicine. Edward H </a:t>
            </a:r>
            <a:r>
              <a:rPr lang="en-US" sz="1200" dirty="0" err="1">
                <a:latin typeface="Microsoft YaHei UI" panose="020B0503020204020204" pitchFamily="34" charset="-122"/>
                <a:ea typeface="Microsoft YaHei UI" panose="020B0503020204020204" pitchFamily="34" charset="-122"/>
              </a:rPr>
              <a:t>Shortliffe</a:t>
            </a:r>
            <a:r>
              <a:rPr lang="en-US" sz="1200" dirty="0">
                <a:latin typeface="Microsoft YaHei UI" panose="020B0503020204020204" pitchFamily="34" charset="-122"/>
                <a:ea typeface="Microsoft YaHei UI" panose="020B0503020204020204" pitchFamily="34" charset="-122"/>
              </a:rPr>
              <a:t>, etc.1975.</a:t>
            </a:r>
          </a:p>
          <a:p>
            <a:r>
              <a:rPr lang="en-US" sz="1200" dirty="0">
                <a:latin typeface="Microsoft YaHei UI" panose="020B0503020204020204" pitchFamily="34" charset="-122"/>
                <a:ea typeface="Microsoft YaHei UI" panose="020B0503020204020204" pitchFamily="34" charset="-122"/>
              </a:rPr>
              <a:t>[2] Explanations in knowledge systems: Design for explainable expert systems. William Swartout, etc</a:t>
            </a:r>
            <a:r>
              <a:rPr lang="en-US" altLang="zh-CN" sz="1200" dirty="0">
                <a:latin typeface="Microsoft YaHei UI" panose="020B0503020204020204" pitchFamily="34" charset="-122"/>
                <a:ea typeface="Microsoft YaHei UI" panose="020B0503020204020204" pitchFamily="34" charset="-122"/>
              </a:rPr>
              <a:t>.</a:t>
            </a:r>
            <a:r>
              <a:rPr 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1991</a:t>
            </a:r>
            <a:endParaRPr lang="en-US" sz="1200" dirty="0">
              <a:latin typeface="Microsoft YaHei UI" panose="020B0503020204020204" pitchFamily="34" charset="-122"/>
              <a:ea typeface="Microsoft YaHei UI" panose="020B0503020204020204" pitchFamily="34" charset="-122"/>
            </a:endParaRPr>
          </a:p>
          <a:p>
            <a:r>
              <a:rPr lang="en-US" sz="1200" dirty="0">
                <a:latin typeface="Microsoft YaHei UI" panose="020B0503020204020204" pitchFamily="34" charset="-122"/>
                <a:ea typeface="Microsoft YaHei UI" panose="020B0503020204020204" pitchFamily="34" charset="-122"/>
              </a:rPr>
              <a:t>[3] Agents that Learn to Explain Themselves. W. Lewis Johnson. 1994.</a:t>
            </a:r>
          </a:p>
          <a:p>
            <a:r>
              <a:rPr lang="en-US" sz="1200" dirty="0">
                <a:latin typeface="Microsoft YaHei UI" panose="020B0503020204020204" pitchFamily="34" charset="-122"/>
                <a:ea typeface="Microsoft YaHei UI" panose="020B0503020204020204" pitchFamily="34" charset="-122"/>
              </a:rPr>
              <a:t>[4] Visualizing and understanding convolutional networks. Zeiler, Matthew D, etc. 2014.</a:t>
            </a:r>
          </a:p>
          <a:p>
            <a:r>
              <a:rPr lang="en-US" altLang="zh-CN" sz="1200" dirty="0">
                <a:latin typeface="Microsoft YaHei UI" panose="020B0503020204020204" pitchFamily="34" charset="-122"/>
                <a:ea typeface="Microsoft YaHei UI" panose="020B0503020204020204" pitchFamily="34" charset="-122"/>
              </a:rPr>
              <a:t>[5] Principles of explanatory debugging to personalize interactive machine learning. Kulesza Todd, etc.</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2015.</a:t>
            </a:r>
          </a:p>
          <a:p>
            <a:r>
              <a:rPr lang="en-US" sz="1200" dirty="0">
                <a:latin typeface="Microsoft YaHei UI" panose="020B0503020204020204" pitchFamily="34" charset="-122"/>
                <a:ea typeface="Microsoft YaHei UI" panose="020B0503020204020204" pitchFamily="34" charset="-122"/>
              </a:rPr>
              <a:t>[6] DARPA’s Explainable AI (XAI) program: A retrospective. David Gunning, etc. 2021.</a:t>
            </a:r>
          </a:p>
          <a:p>
            <a:r>
              <a:rPr lang="en-US" sz="1200" dirty="0">
                <a:latin typeface="Microsoft YaHei UI" panose="020B0503020204020204" pitchFamily="34" charset="-122"/>
                <a:ea typeface="Microsoft YaHei UI" panose="020B0503020204020204" pitchFamily="34" charset="-122"/>
              </a:rPr>
              <a:t>[7] XAI for Transformers: Better Explanations through Conservative Propagation</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sz="1200" dirty="0">
                <a:latin typeface="Microsoft YaHei UI" panose="020B0503020204020204" pitchFamily="34" charset="-122"/>
                <a:ea typeface="Microsoft YaHei UI" panose="020B0503020204020204" pitchFamily="34" charset="-122"/>
              </a:rPr>
              <a:t>Ameen Ali, etc.</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ICML 2022.</a:t>
            </a:r>
          </a:p>
          <a:p>
            <a:r>
              <a:rPr lang="en-US" sz="1200" dirty="0">
                <a:latin typeface="Microsoft YaHei UI" panose="020B0503020204020204" pitchFamily="34" charset="-122"/>
                <a:ea typeface="Microsoft YaHei UI" panose="020B0503020204020204" pitchFamily="34" charset="-122"/>
              </a:rPr>
              <a:t>[8] A Concept-Based Explainability Framework for Large Multimodal Models</a:t>
            </a:r>
            <a:r>
              <a:rPr lang="en-US" altLang="zh-CN" sz="1200" dirty="0">
                <a:latin typeface="Microsoft YaHei UI" panose="020B0503020204020204" pitchFamily="34" charset="-122"/>
                <a:ea typeface="Microsoft YaHei UI" panose="020B0503020204020204" pitchFamily="34" charset="-122"/>
              </a:rPr>
              <a:t>. </a:t>
            </a:r>
            <a:r>
              <a:rPr lang="en-US" sz="1200" dirty="0" err="1">
                <a:latin typeface="Microsoft YaHei UI" panose="020B0503020204020204" pitchFamily="34" charset="-122"/>
                <a:ea typeface="Microsoft YaHei UI" panose="020B0503020204020204" pitchFamily="34" charset="-122"/>
              </a:rPr>
              <a:t>Jayneel</a:t>
            </a:r>
            <a:r>
              <a:rPr lang="en-US" sz="1200" dirty="0">
                <a:latin typeface="Microsoft YaHei UI" panose="020B0503020204020204" pitchFamily="34" charset="-122"/>
                <a:ea typeface="Microsoft YaHei UI" panose="020B0503020204020204" pitchFamily="34" charset="-122"/>
              </a:rPr>
              <a:t> Parekh, etc</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US" altLang="zh-CN" sz="1200" dirty="0" err="1">
                <a:latin typeface="Microsoft YaHei UI" panose="020B0503020204020204" pitchFamily="34" charset="-122"/>
                <a:ea typeface="Microsoft YaHei UI" panose="020B0503020204020204" pitchFamily="34" charset="-122"/>
              </a:rPr>
              <a:t>NeurIPS</a:t>
            </a:r>
            <a:r>
              <a:rPr lang="en-US" altLang="zh-CN" sz="1200" dirty="0">
                <a:latin typeface="Microsoft YaHei UI" panose="020B0503020204020204" pitchFamily="34" charset="-122"/>
                <a:ea typeface="Microsoft YaHei UI" panose="020B0503020204020204" pitchFamily="34" charset="-122"/>
              </a:rPr>
              <a:t> 2024.</a:t>
            </a:r>
            <a:r>
              <a:rPr lang="zh-CN" altLang="en-US" sz="1200" dirty="0">
                <a:latin typeface="Microsoft YaHei UI" panose="020B0503020204020204" pitchFamily="34" charset="-122"/>
                <a:ea typeface="Microsoft YaHei UI" panose="020B0503020204020204" pitchFamily="34" charset="-122"/>
              </a:rPr>
              <a:t> </a:t>
            </a:r>
            <a:endParaRPr lang="en-US" sz="1200" dirty="0">
              <a:latin typeface="Microsoft YaHei UI" panose="020B0503020204020204" pitchFamily="34" charset="-122"/>
              <a:ea typeface="Microsoft YaHei UI" panose="020B0503020204020204" pitchFamily="34" charset="-122"/>
            </a:endParaRPr>
          </a:p>
        </p:txBody>
      </p:sp>
      <p:sp>
        <p:nvSpPr>
          <p:cNvPr id="5" name="TextBox 4">
            <a:extLst>
              <a:ext uri="{FF2B5EF4-FFF2-40B4-BE49-F238E27FC236}">
                <a16:creationId xmlns:a16="http://schemas.microsoft.com/office/drawing/2014/main" id="{88A2BF47-304E-41CE-94AA-5C23182ED546}"/>
              </a:ext>
            </a:extLst>
          </p:cNvPr>
          <p:cNvSpPr txBox="1"/>
          <p:nvPr/>
        </p:nvSpPr>
        <p:spPr>
          <a:xfrm>
            <a:off x="280073" y="6396335"/>
            <a:ext cx="9069989" cy="461665"/>
          </a:xfrm>
          <a:prstGeom prst="rect">
            <a:avLst/>
          </a:prstGeom>
          <a:noFill/>
        </p:spPr>
        <p:txBody>
          <a:bodyPr wrap="square" rtlCol="0">
            <a:spAutoFit/>
          </a:bodyPr>
          <a:lstStyle/>
          <a:p>
            <a:r>
              <a:rPr lang="en-US" altLang="zh-CN" sz="1200" dirty="0"/>
              <a:t>Image Source: </a:t>
            </a:r>
          </a:p>
          <a:p>
            <a:r>
              <a:rPr lang="en-US" altLang="zh-CN" sz="1200" dirty="0"/>
              <a:t>Explainable Artificial Intelligence (XAI): Concepts, Taxonomies, Opportunities and Challenges toward Responsible AI. Arrieta, etc. 2019.</a:t>
            </a:r>
          </a:p>
        </p:txBody>
      </p:sp>
    </p:spTree>
    <p:extLst>
      <p:ext uri="{BB962C8B-B14F-4D97-AF65-F5344CB8AC3E}">
        <p14:creationId xmlns:p14="http://schemas.microsoft.com/office/powerpoint/2010/main" val="1459525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56478-F6C9-71C9-118D-AB5B481DE4B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B316D81-D024-1F4C-FEA1-B872565039DC}"/>
              </a:ext>
            </a:extLst>
          </p:cNvPr>
          <p:cNvSpPr txBox="1">
            <a:spLocks/>
          </p:cNvSpPr>
          <p:nvPr/>
        </p:nvSpPr>
        <p:spPr>
          <a:xfrm>
            <a:off x="280074" y="205995"/>
            <a:ext cx="8729293" cy="750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My</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research</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on</a:t>
            </a:r>
            <a:r>
              <a:rPr lang="zh-CN" alt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 </a:t>
            </a:r>
            <a:r>
              <a:rPr lang="en-US" altLang="zh-CN">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rPr>
              <a:t>XAI</a:t>
            </a:r>
            <a:endParaRPr lang="en-US">
              <a:solidFill>
                <a:srgbClr val="AC8E68"/>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 name="TextBox 1">
            <a:extLst>
              <a:ext uri="{FF2B5EF4-FFF2-40B4-BE49-F238E27FC236}">
                <a16:creationId xmlns:a16="http://schemas.microsoft.com/office/drawing/2014/main" id="{6FC4F1E5-734C-270D-59B2-9FE743A5DB80}"/>
              </a:ext>
            </a:extLst>
          </p:cNvPr>
          <p:cNvSpPr txBox="1"/>
          <p:nvPr/>
        </p:nvSpPr>
        <p:spPr>
          <a:xfrm>
            <a:off x="280073" y="1032293"/>
            <a:ext cx="11547306"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2019</a:t>
            </a:r>
            <a:r>
              <a:rPr lang="zh-CN" altLang="en-US" dirty="0"/>
              <a:t> </a:t>
            </a:r>
            <a:r>
              <a:rPr lang="en-US" altLang="zh-CN" dirty="0"/>
              <a:t>ICDM:</a:t>
            </a:r>
            <a:r>
              <a:rPr lang="zh-CN" altLang="en-US" dirty="0"/>
              <a:t> </a:t>
            </a:r>
            <a:r>
              <a:rPr lang="en-US" altLang="zh-CN" dirty="0"/>
              <a:t>first</a:t>
            </a:r>
            <a:r>
              <a:rPr lang="zh-CN" altLang="en-US" dirty="0"/>
              <a:t> </a:t>
            </a:r>
            <a:r>
              <a:rPr lang="en-US" altLang="zh-CN" dirty="0"/>
              <a:t>paper</a:t>
            </a:r>
            <a:r>
              <a:rPr lang="zh-CN" altLang="en-US" dirty="0"/>
              <a:t> </a:t>
            </a:r>
            <a:r>
              <a:rPr lang="en-US" altLang="zh-CN" dirty="0"/>
              <a:t>to</a:t>
            </a:r>
            <a:r>
              <a:rPr lang="zh-CN" altLang="en-US" dirty="0"/>
              <a:t> </a:t>
            </a:r>
            <a:r>
              <a:rPr lang="en-US" altLang="zh-CN" dirty="0"/>
              <a:t>explain</a:t>
            </a:r>
            <a:r>
              <a:rPr lang="zh-CN" altLang="en-US" dirty="0"/>
              <a:t> </a:t>
            </a:r>
            <a:r>
              <a:rPr lang="en-US" altLang="zh-CN" dirty="0"/>
              <a:t>Probabilistic</a:t>
            </a:r>
            <a:r>
              <a:rPr lang="zh-CN" altLang="en-US" dirty="0"/>
              <a:t> </a:t>
            </a:r>
            <a:r>
              <a:rPr lang="en-US" altLang="zh-CN" dirty="0"/>
              <a:t>Graphical</a:t>
            </a:r>
            <a:r>
              <a:rPr lang="zh-CN" altLang="en-US" dirty="0"/>
              <a:t> </a:t>
            </a:r>
            <a:r>
              <a:rPr lang="en-US" altLang="zh-CN" dirty="0"/>
              <a:t>Models.</a:t>
            </a:r>
          </a:p>
          <a:p>
            <a:pPr marL="285750" indent="-285750">
              <a:buFont typeface="Arial" panose="020B0604020202020204" pitchFamily="34" charset="0"/>
              <a:buChar char="•"/>
            </a:pPr>
            <a:r>
              <a:rPr lang="en-US" altLang="zh-CN" dirty="0"/>
              <a:t>2020</a:t>
            </a:r>
            <a:r>
              <a:rPr lang="zh-CN" altLang="en-US" dirty="0"/>
              <a:t> </a:t>
            </a:r>
            <a:r>
              <a:rPr lang="en-US" altLang="zh-CN" dirty="0"/>
              <a:t>CIKM:</a:t>
            </a:r>
            <a:r>
              <a:rPr lang="zh-CN" altLang="en-US" dirty="0"/>
              <a:t> </a:t>
            </a:r>
            <a:r>
              <a:rPr lang="en-US" altLang="zh-CN" dirty="0"/>
              <a:t>first</a:t>
            </a:r>
            <a:r>
              <a:rPr lang="zh-CN" altLang="en-US" dirty="0"/>
              <a:t> </a:t>
            </a:r>
            <a:r>
              <a:rPr lang="en-US" altLang="zh-CN" dirty="0"/>
              <a:t>paper</a:t>
            </a:r>
            <a:r>
              <a:rPr lang="zh-CN" altLang="en-US" dirty="0"/>
              <a:t> </a:t>
            </a:r>
            <a:r>
              <a:rPr lang="en-US" altLang="zh-CN" dirty="0"/>
              <a:t>on</a:t>
            </a:r>
            <a:r>
              <a:rPr lang="zh-CN" altLang="en-US" dirty="0"/>
              <a:t> </a:t>
            </a:r>
            <a:r>
              <a:rPr lang="en-US" altLang="zh-CN" dirty="0"/>
              <a:t>Shapley</a:t>
            </a:r>
            <a:r>
              <a:rPr lang="zh-CN" altLang="en-US" dirty="0"/>
              <a:t> </a:t>
            </a:r>
            <a:r>
              <a:rPr lang="en-US" altLang="zh-CN" dirty="0"/>
              <a:t>value</a:t>
            </a:r>
            <a:r>
              <a:rPr lang="zh-CN" altLang="en-US" dirty="0"/>
              <a:t> </a:t>
            </a:r>
            <a:r>
              <a:rPr lang="en-US" altLang="zh-CN" dirty="0"/>
              <a:t>for</a:t>
            </a:r>
            <a:r>
              <a:rPr lang="zh-CN" altLang="en-US" dirty="0"/>
              <a:t> </a:t>
            </a:r>
            <a:r>
              <a:rPr lang="en-US" altLang="zh-CN" dirty="0"/>
              <a:t>graph</a:t>
            </a:r>
            <a:r>
              <a:rPr lang="zh-CN" altLang="en-US" dirty="0"/>
              <a:t> </a:t>
            </a:r>
            <a:r>
              <a:rPr lang="en-US" altLang="zh-CN" dirty="0"/>
              <a:t>data.</a:t>
            </a:r>
          </a:p>
          <a:p>
            <a:pPr marL="285750" indent="-285750">
              <a:buFont typeface="Arial" panose="020B0604020202020204" pitchFamily="34" charset="0"/>
              <a:buChar char="•"/>
            </a:pPr>
            <a:r>
              <a:rPr lang="en-US" altLang="zh-CN" dirty="0"/>
              <a:t>2021</a:t>
            </a:r>
            <a:r>
              <a:rPr lang="zh-CN" altLang="en-US" dirty="0"/>
              <a:t> </a:t>
            </a:r>
            <a:r>
              <a:rPr lang="en-US" altLang="zh-CN" dirty="0"/>
              <a:t>ICDM:</a:t>
            </a:r>
            <a:r>
              <a:rPr lang="zh-CN" altLang="en-US" dirty="0"/>
              <a:t> </a:t>
            </a:r>
            <a:r>
              <a:rPr lang="en-US" altLang="zh-CN" dirty="0"/>
              <a:t>first</a:t>
            </a:r>
            <a:r>
              <a:rPr lang="zh-CN" altLang="en-US" dirty="0"/>
              <a:t> </a:t>
            </a:r>
            <a:r>
              <a:rPr lang="en-US" altLang="zh-CN" dirty="0"/>
              <a:t>paper</a:t>
            </a:r>
            <a:r>
              <a:rPr lang="zh-CN" altLang="en-US" dirty="0"/>
              <a:t> </a:t>
            </a:r>
            <a:r>
              <a:rPr lang="en-US" altLang="zh-CN" dirty="0"/>
              <a:t>explaining</a:t>
            </a:r>
            <a:r>
              <a:rPr lang="zh-CN" altLang="en-US" dirty="0"/>
              <a:t> </a:t>
            </a:r>
            <a:r>
              <a:rPr lang="en-US" altLang="zh-CN" dirty="0"/>
              <a:t>graph</a:t>
            </a:r>
            <a:r>
              <a:rPr lang="zh-CN" altLang="en-US" dirty="0"/>
              <a:t> </a:t>
            </a:r>
            <a:r>
              <a:rPr lang="en-US" altLang="zh-CN" dirty="0"/>
              <a:t>topological</a:t>
            </a:r>
            <a:r>
              <a:rPr lang="zh-CN" altLang="en-US" dirty="0"/>
              <a:t> </a:t>
            </a:r>
            <a:r>
              <a:rPr lang="en-US" altLang="zh-CN" dirty="0"/>
              <a:t>importance.</a:t>
            </a:r>
          </a:p>
          <a:p>
            <a:pPr marL="285750" indent="-285750">
              <a:buFont typeface="Arial" panose="020B0604020202020204" pitchFamily="34" charset="0"/>
              <a:buChar char="•"/>
            </a:pPr>
            <a:r>
              <a:rPr lang="en-US" altLang="zh-CN" dirty="0"/>
              <a:t>2024</a:t>
            </a:r>
            <a:r>
              <a:rPr lang="zh-CN" altLang="en-US" dirty="0"/>
              <a:t> </a:t>
            </a:r>
            <a:r>
              <a:rPr lang="en-US" altLang="zh-CN" dirty="0" err="1"/>
              <a:t>NeurIPS</a:t>
            </a:r>
            <a:r>
              <a:rPr lang="en-US" altLang="zh-CN" dirty="0"/>
              <a:t>:</a:t>
            </a:r>
            <a:r>
              <a:rPr lang="zh-CN" altLang="en-US" dirty="0"/>
              <a:t> </a:t>
            </a:r>
            <a:r>
              <a:rPr lang="en-US" altLang="zh-CN" dirty="0"/>
              <a:t>robust</a:t>
            </a:r>
            <a:r>
              <a:rPr lang="zh-CN" altLang="en-US" dirty="0"/>
              <a:t> </a:t>
            </a:r>
            <a:r>
              <a:rPr lang="en-US" altLang="zh-CN" dirty="0"/>
              <a:t>explanations</a:t>
            </a:r>
            <a:r>
              <a:rPr lang="zh-CN" altLang="en-US" dirty="0"/>
              <a:t> </a:t>
            </a:r>
            <a:r>
              <a:rPr lang="en-US" altLang="zh-CN" dirty="0"/>
              <a:t>via</a:t>
            </a:r>
            <a:r>
              <a:rPr lang="zh-CN" altLang="en-US" dirty="0"/>
              <a:t> </a:t>
            </a:r>
            <a:r>
              <a:rPr lang="en-US" altLang="zh-CN" dirty="0"/>
              <a:t>adversarial</a:t>
            </a:r>
            <a:r>
              <a:rPr lang="zh-CN" altLang="en-US" dirty="0"/>
              <a:t> </a:t>
            </a:r>
            <a:r>
              <a:rPr lang="en-US" altLang="zh-CN" dirty="0"/>
              <a:t>training.</a:t>
            </a:r>
          </a:p>
          <a:p>
            <a:pPr marL="285750" indent="-285750">
              <a:buFont typeface="Arial" panose="020B0604020202020204" pitchFamily="34" charset="0"/>
              <a:buChar char="•"/>
            </a:pPr>
            <a:r>
              <a:rPr lang="en-US" altLang="zh-CN" dirty="0"/>
              <a:t>2024</a:t>
            </a:r>
            <a:r>
              <a:rPr lang="zh-CN" altLang="en-US" dirty="0"/>
              <a:t> </a:t>
            </a:r>
            <a:r>
              <a:rPr lang="en-US" altLang="zh-CN" dirty="0" err="1"/>
              <a:t>NeurIPS</a:t>
            </a:r>
            <a:r>
              <a:rPr lang="en-US" altLang="zh-CN" dirty="0"/>
              <a:t>:</a:t>
            </a:r>
            <a:r>
              <a:rPr lang="zh-CN" altLang="en-US" dirty="0"/>
              <a:t> </a:t>
            </a:r>
            <a:r>
              <a:rPr lang="en-US" altLang="zh-CN" dirty="0"/>
              <a:t>explaining</a:t>
            </a:r>
            <a:r>
              <a:rPr lang="zh-CN" altLang="en-US" dirty="0"/>
              <a:t> </a:t>
            </a:r>
            <a:r>
              <a:rPr lang="en-US" altLang="zh-CN" dirty="0"/>
              <a:t>reinforcement</a:t>
            </a:r>
            <a:r>
              <a:rPr lang="zh-CN" altLang="en-US" dirty="0"/>
              <a:t> </a:t>
            </a:r>
            <a:r>
              <a:rPr lang="en-US" altLang="zh-CN" dirty="0"/>
              <a:t>learning</a:t>
            </a:r>
            <a:r>
              <a:rPr lang="zh-CN" altLang="en-US" dirty="0"/>
              <a:t> </a:t>
            </a:r>
            <a:r>
              <a:rPr lang="en-US" altLang="zh-CN" dirty="0"/>
              <a:t>policy</a:t>
            </a:r>
            <a:r>
              <a:rPr lang="zh-CN" altLang="en-US" dirty="0"/>
              <a:t> </a:t>
            </a:r>
            <a:r>
              <a:rPr lang="en-US" altLang="zh-CN" dirty="0"/>
              <a:t>on</a:t>
            </a:r>
            <a:r>
              <a:rPr lang="zh-CN" altLang="en-US" dirty="0"/>
              <a:t> </a:t>
            </a:r>
            <a:r>
              <a:rPr lang="en-US" altLang="zh-CN" dirty="0"/>
              <a:t>graphs.</a:t>
            </a:r>
          </a:p>
          <a:p>
            <a:pPr marL="285750" indent="-285750">
              <a:buFont typeface="Arial" panose="020B0604020202020204" pitchFamily="34" charset="0"/>
              <a:buChar char="•"/>
            </a:pPr>
            <a:r>
              <a:rPr lang="en-US" altLang="zh-CN" dirty="0"/>
              <a:t>2025</a:t>
            </a:r>
            <a:r>
              <a:rPr lang="zh-CN" altLang="en-US" dirty="0"/>
              <a:t> </a:t>
            </a:r>
            <a:r>
              <a:rPr lang="en-US" altLang="zh-CN" dirty="0"/>
              <a:t>ICLR:</a:t>
            </a:r>
            <a:r>
              <a:rPr lang="zh-CN" altLang="en-US" dirty="0"/>
              <a:t> </a:t>
            </a:r>
            <a:r>
              <a:rPr lang="en-US" altLang="zh-CN" dirty="0"/>
              <a:t>first</a:t>
            </a:r>
            <a:r>
              <a:rPr lang="zh-CN" altLang="en-US" dirty="0"/>
              <a:t> </a:t>
            </a:r>
            <a:r>
              <a:rPr lang="en-US" altLang="zh-CN" dirty="0"/>
              <a:t>paper</a:t>
            </a:r>
            <a:r>
              <a:rPr lang="zh-CN" altLang="en-US" dirty="0"/>
              <a:t> </a:t>
            </a:r>
            <a:r>
              <a:rPr lang="en-US" altLang="zh-CN" dirty="0"/>
              <a:t>explaining</a:t>
            </a:r>
            <a:r>
              <a:rPr lang="zh-CN" altLang="en-US" dirty="0"/>
              <a:t> </a:t>
            </a:r>
            <a:r>
              <a:rPr lang="en-US" altLang="zh-CN" dirty="0"/>
              <a:t>predictions on</a:t>
            </a:r>
            <a:r>
              <a:rPr lang="zh-CN" altLang="en-US" dirty="0"/>
              <a:t> </a:t>
            </a:r>
            <a:r>
              <a:rPr lang="en-US" altLang="zh-CN" dirty="0"/>
              <a:t>dynamic</a:t>
            </a:r>
            <a:r>
              <a:rPr lang="zh-CN" altLang="en-US" dirty="0"/>
              <a:t> </a:t>
            </a:r>
            <a:r>
              <a:rPr lang="en-US" altLang="zh-CN" dirty="0"/>
              <a:t>graphs.</a:t>
            </a:r>
          </a:p>
          <a:p>
            <a:pPr marL="285750" indent="-285750">
              <a:buFont typeface="Arial" panose="020B0604020202020204" pitchFamily="34" charset="0"/>
              <a:buChar char="•"/>
            </a:pPr>
            <a:r>
              <a:rPr lang="en-US" altLang="zh-CN" dirty="0"/>
              <a:t>2025</a:t>
            </a:r>
            <a:r>
              <a:rPr lang="zh-CN" altLang="en-US" dirty="0"/>
              <a:t> </a:t>
            </a:r>
            <a:r>
              <a:rPr lang="en-US" altLang="zh-CN" dirty="0" err="1"/>
              <a:t>NeurIPS</a:t>
            </a:r>
            <a:r>
              <a:rPr lang="zh-CN" altLang="en-US" dirty="0"/>
              <a:t> </a:t>
            </a:r>
            <a:r>
              <a:rPr lang="en-US" altLang="zh-CN" dirty="0"/>
              <a:t>(</a:t>
            </a:r>
            <a:r>
              <a:rPr lang="en-US" altLang="zh-CN" b="1" dirty="0">
                <a:solidFill>
                  <a:srgbClr val="FF0000"/>
                </a:solidFill>
              </a:rPr>
              <a:t>just</a:t>
            </a:r>
            <a:r>
              <a:rPr lang="zh-CN" altLang="en-US" b="1" dirty="0">
                <a:solidFill>
                  <a:srgbClr val="FF0000"/>
                </a:solidFill>
              </a:rPr>
              <a:t> </a:t>
            </a:r>
            <a:r>
              <a:rPr lang="en-US" altLang="zh-CN" b="1" dirty="0">
                <a:solidFill>
                  <a:srgbClr val="FF0000"/>
                </a:solidFill>
              </a:rPr>
              <a:t>accepted</a:t>
            </a:r>
            <a:r>
              <a:rPr lang="zh-CN" altLang="en-US" b="1" dirty="0">
                <a:solidFill>
                  <a:srgbClr val="FF0000"/>
                </a:solidFill>
              </a:rPr>
              <a:t> </a:t>
            </a:r>
            <a:r>
              <a:rPr lang="en-US" altLang="zh-CN" b="1" dirty="0">
                <a:solidFill>
                  <a:srgbClr val="FF0000"/>
                </a:solidFill>
              </a:rPr>
              <a:t>last</a:t>
            </a:r>
            <a:r>
              <a:rPr lang="zh-CN" altLang="en-US" b="1" dirty="0">
                <a:solidFill>
                  <a:srgbClr val="FF0000"/>
                </a:solidFill>
              </a:rPr>
              <a:t> </a:t>
            </a:r>
            <a:r>
              <a:rPr lang="en-US" altLang="zh-CN" b="1" dirty="0">
                <a:solidFill>
                  <a:srgbClr val="FF0000"/>
                </a:solidFill>
              </a:rPr>
              <a:t>night!</a:t>
            </a:r>
            <a:r>
              <a:rPr lang="en-US" altLang="zh-CN" dirty="0"/>
              <a:t>):</a:t>
            </a:r>
            <a:r>
              <a:rPr lang="zh-CN" altLang="en-US" dirty="0"/>
              <a:t> </a:t>
            </a:r>
            <a:r>
              <a:rPr lang="en-US" altLang="zh-CN" dirty="0"/>
              <a:t>theoretical</a:t>
            </a:r>
            <a:r>
              <a:rPr lang="zh-CN" altLang="en-US" dirty="0"/>
              <a:t> </a:t>
            </a:r>
            <a:r>
              <a:rPr lang="en-US" altLang="zh-CN" dirty="0"/>
              <a:t>treatment</a:t>
            </a:r>
            <a:r>
              <a:rPr lang="zh-CN" altLang="en-US" dirty="0"/>
              <a:t> </a:t>
            </a:r>
            <a:r>
              <a:rPr lang="en-US" altLang="zh-CN" dirty="0"/>
              <a:t>of</a:t>
            </a:r>
            <a:r>
              <a:rPr lang="zh-CN" altLang="en-US" dirty="0"/>
              <a:t> </a:t>
            </a:r>
            <a:r>
              <a:rPr lang="en-US" altLang="zh-CN" dirty="0"/>
              <a:t>graph</a:t>
            </a:r>
            <a:r>
              <a:rPr lang="zh-CN" altLang="en-US" dirty="0"/>
              <a:t> </a:t>
            </a:r>
            <a:r>
              <a:rPr lang="en-US" altLang="zh-CN" dirty="0"/>
              <a:t>explainability</a:t>
            </a:r>
            <a:r>
              <a:rPr lang="zh-CN" altLang="en-US" dirty="0"/>
              <a:t> </a:t>
            </a:r>
            <a:r>
              <a:rPr lang="en-US" altLang="zh-CN" dirty="0"/>
              <a:t>using</a:t>
            </a:r>
            <a:r>
              <a:rPr lang="zh-CN" altLang="en-US" dirty="0"/>
              <a:t> </a:t>
            </a:r>
            <a:r>
              <a:rPr lang="en-US" altLang="zh-CN" dirty="0"/>
              <a:t>Graph</a:t>
            </a:r>
            <a:r>
              <a:rPr lang="zh-CN" altLang="en-US" dirty="0"/>
              <a:t> </a:t>
            </a:r>
            <a:r>
              <a:rPr lang="en-US" altLang="zh-CN" dirty="0"/>
              <a:t>Geometry.</a:t>
            </a:r>
          </a:p>
          <a:p>
            <a:pPr marL="285750" indent="-285750">
              <a:buFont typeface="Arial" panose="020B0604020202020204" pitchFamily="34" charset="0"/>
              <a:buChar char="•"/>
            </a:pPr>
            <a:r>
              <a:rPr lang="en-US" altLang="zh-CN" dirty="0"/>
              <a:t>On-going:</a:t>
            </a:r>
            <a:r>
              <a:rPr lang="zh-CN" altLang="en-US" dirty="0"/>
              <a:t> </a:t>
            </a:r>
            <a:r>
              <a:rPr lang="en-US" altLang="zh-CN" dirty="0"/>
              <a:t>LLM</a:t>
            </a:r>
            <a:r>
              <a:rPr lang="zh-CN" altLang="en-US" dirty="0"/>
              <a:t> </a:t>
            </a:r>
            <a:r>
              <a:rPr lang="en-US" altLang="zh-CN" dirty="0"/>
              <a:t>explainability;</a:t>
            </a:r>
            <a:r>
              <a:rPr lang="zh-CN" altLang="en-US" dirty="0"/>
              <a:t> </a:t>
            </a:r>
            <a:endParaRPr lang="en-US" altLang="zh-CN" dirty="0"/>
          </a:p>
          <a:p>
            <a:pPr marL="285750" indent="-285750">
              <a:buFont typeface="Arial" panose="020B0604020202020204" pitchFamily="34" charset="0"/>
              <a:buChar char="•"/>
            </a:pPr>
            <a:r>
              <a:rPr lang="en-US" altLang="zh-CN" dirty="0"/>
              <a:t>Application:</a:t>
            </a:r>
            <a:r>
              <a:rPr lang="zh-CN" altLang="en-US" dirty="0"/>
              <a:t> </a:t>
            </a:r>
            <a:r>
              <a:rPr lang="en-US" altLang="zh-CN" dirty="0"/>
              <a:t>AI</a:t>
            </a:r>
            <a:r>
              <a:rPr lang="zh-CN" altLang="en-US" dirty="0"/>
              <a:t> </a:t>
            </a:r>
            <a:r>
              <a:rPr lang="en-US" altLang="zh-CN" dirty="0"/>
              <a:t>for</a:t>
            </a:r>
            <a:r>
              <a:rPr lang="zh-CN" altLang="en-US" dirty="0"/>
              <a:t> </a:t>
            </a:r>
            <a:r>
              <a:rPr lang="en-US" altLang="zh-CN" dirty="0"/>
              <a:t>science</a:t>
            </a:r>
            <a:r>
              <a:rPr lang="zh-CN" altLang="en-US" dirty="0"/>
              <a:t> </a:t>
            </a:r>
            <a:r>
              <a:rPr lang="en-US" altLang="zh-CN" dirty="0"/>
              <a:t>(medicine,</a:t>
            </a:r>
            <a:r>
              <a:rPr lang="zh-CN" altLang="en-US" dirty="0"/>
              <a:t> </a:t>
            </a:r>
            <a:r>
              <a:rPr lang="en-US" altLang="zh-CN" dirty="0"/>
              <a:t>biology,</a:t>
            </a:r>
            <a:r>
              <a:rPr lang="zh-CN" altLang="en-US" dirty="0"/>
              <a:t> </a:t>
            </a:r>
            <a:r>
              <a:rPr lang="en-US" altLang="zh-CN" dirty="0"/>
              <a:t>geography)</a:t>
            </a:r>
            <a:br>
              <a:rPr lang="en-US" altLang="zh-CN" dirty="0"/>
            </a:br>
            <a:r>
              <a:rPr lang="en-US" altLang="zh-CN" dirty="0"/>
              <a:t>                           AI</a:t>
            </a:r>
            <a:r>
              <a:rPr lang="zh-CN" altLang="en-US" dirty="0"/>
              <a:t> </a:t>
            </a:r>
            <a:r>
              <a:rPr lang="en-US" altLang="zh-CN" dirty="0"/>
              <a:t>for</a:t>
            </a:r>
            <a:r>
              <a:rPr lang="zh-CN" altLang="en-US" dirty="0"/>
              <a:t> </a:t>
            </a:r>
            <a:r>
              <a:rPr lang="en-US" altLang="zh-CN" dirty="0"/>
              <a:t>EDA</a:t>
            </a:r>
            <a:r>
              <a:rPr lang="zh-CN" altLang="en-US" dirty="0"/>
              <a:t> </a:t>
            </a:r>
            <a:r>
              <a:rPr lang="en-US" altLang="zh-CN" dirty="0"/>
              <a:t>        (with</a:t>
            </a:r>
            <a:r>
              <a:rPr lang="zh-CN" altLang="en-US" dirty="0"/>
              <a:t> </a:t>
            </a:r>
            <a:r>
              <a:rPr lang="en-US" altLang="zh-CN" dirty="0"/>
              <a:t>Huawei)</a:t>
            </a:r>
            <a:endParaRPr lang="en-US" dirty="0"/>
          </a:p>
        </p:txBody>
      </p:sp>
      <p:pic>
        <p:nvPicPr>
          <p:cNvPr id="37890" name="Picture 2" descr="BGA Fanout Techniques for Efficient PCB Design | Cadence">
            <a:extLst>
              <a:ext uri="{FF2B5EF4-FFF2-40B4-BE49-F238E27FC236}">
                <a16:creationId xmlns:a16="http://schemas.microsoft.com/office/drawing/2014/main" id="{3338300F-8E55-AD9F-BC2C-928A31C33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890" y="3646727"/>
            <a:ext cx="4451833" cy="28120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398639-C085-C573-E1E6-74D1B76C3AA4}"/>
              </a:ext>
            </a:extLst>
          </p:cNvPr>
          <p:cNvSpPr txBox="1"/>
          <p:nvPr/>
        </p:nvSpPr>
        <p:spPr>
          <a:xfrm>
            <a:off x="402772" y="4691743"/>
            <a:ext cx="3309258" cy="1231106"/>
          </a:xfrm>
          <a:prstGeom prst="rect">
            <a:avLst/>
          </a:prstGeom>
          <a:noFill/>
        </p:spPr>
        <p:txBody>
          <a:bodyPr wrap="square" rtlCol="0">
            <a:spAutoFit/>
          </a:bodyPr>
          <a:lstStyle/>
          <a:p>
            <a:r>
              <a:rPr lang="en-US" altLang="zh-CN" sz="2000" b="1"/>
              <a:t>PUT</a:t>
            </a:r>
            <a:r>
              <a:rPr lang="zh-CN" altLang="en-US" sz="2000" b="1"/>
              <a:t> </a:t>
            </a:r>
            <a:r>
              <a:rPr lang="en-US" altLang="zh-CN" sz="2000" b="1"/>
              <a:t>XAI</a:t>
            </a:r>
            <a:r>
              <a:rPr lang="zh-CN" altLang="en-US" sz="2000" b="1"/>
              <a:t> </a:t>
            </a:r>
            <a:r>
              <a:rPr lang="en-US" altLang="zh-CN" sz="2000" b="1"/>
              <a:t>in</a:t>
            </a:r>
            <a:r>
              <a:rPr lang="zh-CN" altLang="en-US" sz="2000" b="1"/>
              <a:t> </a:t>
            </a:r>
            <a:r>
              <a:rPr lang="en-US" altLang="zh-CN" sz="2000" b="1"/>
              <a:t>action!</a:t>
            </a:r>
          </a:p>
          <a:p>
            <a:r>
              <a:rPr lang="en-US" altLang="zh-CN"/>
              <a:t>How</a:t>
            </a:r>
            <a:r>
              <a:rPr lang="zh-CN" altLang="en-US"/>
              <a:t> </a:t>
            </a:r>
            <a:r>
              <a:rPr lang="en-US" altLang="zh-CN"/>
              <a:t>XAI</a:t>
            </a:r>
            <a:r>
              <a:rPr lang="zh-CN" altLang="en-US"/>
              <a:t> </a:t>
            </a:r>
            <a:r>
              <a:rPr lang="en-US" altLang="zh-CN"/>
              <a:t>help</a:t>
            </a:r>
            <a:r>
              <a:rPr lang="zh-CN" altLang="en-US"/>
              <a:t> </a:t>
            </a:r>
            <a:r>
              <a:rPr lang="en-US" altLang="zh-CN"/>
              <a:t>human</a:t>
            </a:r>
            <a:r>
              <a:rPr lang="zh-CN" altLang="en-US"/>
              <a:t> </a:t>
            </a:r>
            <a:r>
              <a:rPr lang="en-US" altLang="zh-CN"/>
              <a:t>designers</a:t>
            </a:r>
            <a:br>
              <a:rPr lang="en-US" altLang="zh-CN"/>
            </a:br>
            <a:r>
              <a:rPr lang="en-US" altLang="zh-CN"/>
              <a:t>work</a:t>
            </a:r>
            <a:r>
              <a:rPr lang="zh-CN" altLang="en-US"/>
              <a:t> </a:t>
            </a:r>
            <a:r>
              <a:rPr lang="en-US" altLang="zh-CN"/>
              <a:t>faster</a:t>
            </a:r>
            <a:r>
              <a:rPr lang="zh-CN" altLang="en-US"/>
              <a:t> </a:t>
            </a:r>
            <a:r>
              <a:rPr lang="en-US" altLang="zh-CN"/>
              <a:t>and</a:t>
            </a:r>
            <a:r>
              <a:rPr lang="zh-CN" altLang="en-US"/>
              <a:t> </a:t>
            </a:r>
            <a:r>
              <a:rPr lang="en-US" altLang="zh-CN"/>
              <a:t>better</a:t>
            </a:r>
            <a:r>
              <a:rPr lang="zh-CN" altLang="en-US"/>
              <a:t> </a:t>
            </a:r>
            <a:r>
              <a:rPr lang="en-US" altLang="zh-CN"/>
              <a:t>with</a:t>
            </a:r>
            <a:r>
              <a:rPr lang="zh-CN" altLang="en-US"/>
              <a:t> </a:t>
            </a:r>
            <a:r>
              <a:rPr lang="en-US" altLang="zh-CN"/>
              <a:t>an</a:t>
            </a:r>
            <a:r>
              <a:rPr lang="zh-CN" altLang="en-US"/>
              <a:t> </a:t>
            </a:r>
            <a:r>
              <a:rPr lang="en-US" altLang="zh-CN"/>
              <a:t>LLM</a:t>
            </a:r>
            <a:r>
              <a:rPr lang="zh-CN" altLang="en-US"/>
              <a:t> </a:t>
            </a:r>
            <a:r>
              <a:rPr lang="en-US" altLang="zh-CN"/>
              <a:t>copilot.</a:t>
            </a:r>
          </a:p>
        </p:txBody>
      </p:sp>
      <p:sp>
        <p:nvSpPr>
          <p:cNvPr id="4" name="TextBox 3">
            <a:extLst>
              <a:ext uri="{FF2B5EF4-FFF2-40B4-BE49-F238E27FC236}">
                <a16:creationId xmlns:a16="http://schemas.microsoft.com/office/drawing/2014/main" id="{45EF6234-AFA6-F681-D22B-A59E2A3331FA}"/>
              </a:ext>
            </a:extLst>
          </p:cNvPr>
          <p:cNvSpPr txBox="1"/>
          <p:nvPr/>
        </p:nvSpPr>
        <p:spPr>
          <a:xfrm>
            <a:off x="4594720" y="6458822"/>
            <a:ext cx="5680559" cy="461665"/>
          </a:xfrm>
          <a:prstGeom prst="rect">
            <a:avLst/>
          </a:prstGeom>
          <a:noFill/>
        </p:spPr>
        <p:txBody>
          <a:bodyPr wrap="square" rtlCol="0">
            <a:spAutoFit/>
          </a:bodyPr>
          <a:lstStyle/>
          <a:p>
            <a:r>
              <a:rPr lang="en-US" altLang="zh-CN" sz="1200" dirty="0"/>
              <a:t>Image Source: </a:t>
            </a:r>
          </a:p>
          <a:p>
            <a:r>
              <a:rPr lang="en-US" altLang="zh-CN" sz="1200" dirty="0"/>
              <a:t>https://</a:t>
            </a:r>
            <a:r>
              <a:rPr lang="en-US" altLang="zh-CN" sz="1200" dirty="0" err="1"/>
              <a:t>eda.sw.siemens.com</a:t>
            </a:r>
            <a:r>
              <a:rPr lang="en-US" altLang="zh-CN" sz="1200" dirty="0"/>
              <a:t>/</a:t>
            </a:r>
            <a:r>
              <a:rPr lang="en-US" altLang="zh-CN" sz="1200" dirty="0" err="1"/>
              <a:t>en</a:t>
            </a:r>
            <a:r>
              <a:rPr lang="en-US" altLang="zh-CN" sz="1200" dirty="0"/>
              <a:t>-US/</a:t>
            </a:r>
            <a:r>
              <a:rPr lang="en-US" altLang="zh-CN" sz="1200" dirty="0" err="1"/>
              <a:t>ic</a:t>
            </a:r>
            <a:r>
              <a:rPr lang="en-US" altLang="zh-CN" sz="1200" dirty="0"/>
              <a:t>/</a:t>
            </a:r>
            <a:r>
              <a:rPr lang="en-US" altLang="zh-CN" sz="1200" dirty="0" err="1"/>
              <a:t>calibre</a:t>
            </a:r>
            <a:r>
              <a:rPr lang="en-US" altLang="zh-CN" sz="1200" dirty="0"/>
              <a:t>-design/physical-verification/3dstack/</a:t>
            </a:r>
          </a:p>
        </p:txBody>
      </p:sp>
    </p:spTree>
    <p:extLst>
      <p:ext uri="{BB962C8B-B14F-4D97-AF65-F5344CB8AC3E}">
        <p14:creationId xmlns:p14="http://schemas.microsoft.com/office/powerpoint/2010/main" val="1679956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2456</TotalTime>
  <Words>5200</Words>
  <Application>Microsoft Macintosh PowerPoint</Application>
  <PresentationFormat>Widescreen</PresentationFormat>
  <Paragraphs>607</Paragraphs>
  <Slides>38</Slides>
  <Notes>10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Microsoft YaHei UI</vt:lpstr>
      <vt:lpstr>Times</vt:lpstr>
      <vt:lpstr>Aptos</vt:lpstr>
      <vt:lpstr>Aptos Display</vt:lpstr>
      <vt:lpstr>Arial</vt:lpstr>
      <vt:lpstr>Cambria Math</vt:lpstr>
      <vt:lpstr>Courier New</vt:lpstr>
      <vt:lpstr>Helvetica Neue</vt:lpstr>
      <vt:lpstr>Monaco</vt:lpstr>
      <vt:lpstr>Times New Roman</vt:lpstr>
      <vt:lpstr>Wingdings</vt:lpstr>
      <vt:lpstr>Office Theme</vt:lpstr>
      <vt:lpstr>AIAA 5047 Responsible AI 2025 Fall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Counterfactual explanation: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谢思泓 Sihong XIE</dc:creator>
  <cp:lastModifiedBy>Jiujiu CHEN</cp:lastModifiedBy>
  <cp:revision>692</cp:revision>
  <dcterms:created xsi:type="dcterms:W3CDTF">2025-09-17T00:19:47Z</dcterms:created>
  <dcterms:modified xsi:type="dcterms:W3CDTF">2025-12-23T18:29:10Z</dcterms:modified>
</cp:coreProperties>
</file>